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87" r:id="rId4"/>
    <p:sldId id="288" r:id="rId5"/>
    <p:sldId id="289" r:id="rId6"/>
    <p:sldId id="291" r:id="rId7"/>
    <p:sldId id="292" r:id="rId8"/>
    <p:sldId id="293" r:id="rId9"/>
    <p:sldId id="294" r:id="rId10"/>
    <p:sldId id="295" r:id="rId11"/>
    <p:sldId id="296" r:id="rId12"/>
    <p:sldId id="298" r:id="rId13"/>
    <p:sldId id="299" r:id="rId14"/>
    <p:sldId id="300" r:id="rId15"/>
    <p:sldId id="301" r:id="rId16"/>
    <p:sldId id="302" r:id="rId17"/>
    <p:sldId id="303" r:id="rId18"/>
    <p:sldId id="304" r:id="rId19"/>
    <p:sldId id="305" r:id="rId20"/>
    <p:sldId id="306" r:id="rId21"/>
    <p:sldId id="307"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4660"/>
  </p:normalViewPr>
  <p:slideViewPr>
    <p:cSldViewPr>
      <p:cViewPr varScale="1">
        <p:scale>
          <a:sx n="73" d="100"/>
          <a:sy n="73" d="100"/>
        </p:scale>
        <p:origin x="-1296"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13.10.2014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13.10.2014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13.10.2014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13.10.2014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13.10.2014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pPr/>
              <a:t>13.10.2014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pPr/>
              <a:t>13.10.2014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pPr/>
              <a:t>13.10.2014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13.10.2014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13.10.2014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13.10.2014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13.10.2014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anaarilar.com/wp-content/uploads/2014/06/italyan-ar%C4%B1-resmi.jpg"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Metin kutusu 1"/>
          <p:cNvSpPr txBox="1"/>
          <p:nvPr/>
        </p:nvSpPr>
        <p:spPr>
          <a:xfrm>
            <a:off x="539552" y="1700808"/>
            <a:ext cx="3888432" cy="1569660"/>
          </a:xfrm>
          <a:prstGeom prst="rect">
            <a:avLst/>
          </a:prstGeom>
          <a:noFill/>
        </p:spPr>
        <p:txBody>
          <a:bodyPr wrap="square" rtlCol="0">
            <a:spAutoFit/>
          </a:bodyPr>
          <a:lstStyle/>
          <a:p>
            <a:r>
              <a:rPr lang="tr-TR" sz="4800" b="1" dirty="0" smtClean="0">
                <a:solidFill>
                  <a:schemeClr val="bg1"/>
                </a:solidFill>
              </a:rPr>
              <a:t>ARI </a:t>
            </a:r>
          </a:p>
          <a:p>
            <a:r>
              <a:rPr lang="tr-TR" sz="4800" b="1" dirty="0" smtClean="0">
                <a:solidFill>
                  <a:schemeClr val="bg1"/>
                </a:solidFill>
              </a:rPr>
              <a:t>IRKLARI</a:t>
            </a:r>
          </a:p>
        </p:txBody>
      </p:sp>
    </p:spTree>
    <p:extLst>
      <p:ext uri="{BB962C8B-B14F-4D97-AF65-F5344CB8AC3E}">
        <p14:creationId xmlns="" xmlns:p14="http://schemas.microsoft.com/office/powerpoint/2010/main" val="4224484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İTALYAN ARISI</a:t>
            </a:r>
            <a:endParaRPr lang="tr-TR" dirty="0"/>
          </a:p>
        </p:txBody>
      </p:sp>
      <p:sp>
        <p:nvSpPr>
          <p:cNvPr id="4" name="3 İçerik Yer Tutucusu"/>
          <p:cNvSpPr>
            <a:spLocks noGrp="1"/>
          </p:cNvSpPr>
          <p:nvPr>
            <p:ph sz="half" idx="2"/>
          </p:nvPr>
        </p:nvSpPr>
        <p:spPr/>
        <p:txBody>
          <a:bodyPr>
            <a:normAutofit fontScale="92500" lnSpcReduction="20000"/>
          </a:bodyPr>
          <a:lstStyle/>
          <a:p>
            <a:r>
              <a:rPr lang="tr-TR" dirty="0" smtClean="0"/>
              <a:t>İtalyan ırkı arılar sakin yaradılışlıdırlar. Çoğalma kabiliyetleri fazladır. Yavru büyütme yeteneği fazla olup erken ilkbaharda kuvvetli koloni oluştururlar. Bol nektar toplayarak çok bal yaparlar. Oğul verme meyilleri zayıftır. Obur oldukları için kış mevsiminde fazla bal tüketirler</a:t>
            </a:r>
            <a:endParaRPr lang="tr-TR" dirty="0"/>
          </a:p>
        </p:txBody>
      </p:sp>
      <p:pic>
        <p:nvPicPr>
          <p:cNvPr id="6147" name="Picture 3" descr="C:\Users\ALATA\Desktop\italyan-arı-resmi.jpg"/>
          <p:cNvPicPr>
            <a:picLocks noGrp="1" noChangeAspect="1" noChangeArrowheads="1"/>
          </p:cNvPicPr>
          <p:nvPr>
            <p:ph sz="half" idx="1"/>
          </p:nvPr>
        </p:nvPicPr>
        <p:blipFill>
          <a:blip r:embed="rId2"/>
          <a:srcRect/>
          <a:stretch>
            <a:fillRect/>
          </a:stretch>
        </p:blipFill>
        <p:spPr bwMode="auto">
          <a:xfrm>
            <a:off x="1357290" y="1785926"/>
            <a:ext cx="2714644" cy="3357586"/>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İTALYAN ARISI</a:t>
            </a:r>
            <a:endParaRPr lang="tr-TR" dirty="0"/>
          </a:p>
        </p:txBody>
      </p:sp>
      <p:sp>
        <p:nvSpPr>
          <p:cNvPr id="4" name="3 İçerik Yer Tutucusu"/>
          <p:cNvSpPr>
            <a:spLocks noGrp="1"/>
          </p:cNvSpPr>
          <p:nvPr>
            <p:ph sz="half" idx="2"/>
          </p:nvPr>
        </p:nvSpPr>
        <p:spPr/>
        <p:txBody>
          <a:bodyPr>
            <a:normAutofit fontScale="92500" lnSpcReduction="10000"/>
          </a:bodyPr>
          <a:lstStyle/>
          <a:p>
            <a:r>
              <a:rPr lang="tr-TR" dirty="0" smtClean="0"/>
              <a:t>Üstün petek örme özelliği İtalyan arısını, arılar arasında en iyi petek ve petekli bal üreten arı haline getirmiştir. Bu olumlu özelliklerine karşın yön tayin etme duyguları zayıftır ve yağmacılığa eğilimlidirler.</a:t>
            </a:r>
          </a:p>
          <a:p>
            <a:r>
              <a:rPr lang="tr-TR" u="sng" dirty="0" smtClean="0">
                <a:hlinkClick r:id="rId2"/>
              </a:rPr>
              <a:t/>
            </a:r>
            <a:br>
              <a:rPr lang="tr-TR" u="sng" dirty="0" smtClean="0">
                <a:hlinkClick r:id="rId2"/>
              </a:rPr>
            </a:br>
            <a:endParaRPr lang="tr-TR" dirty="0"/>
          </a:p>
        </p:txBody>
      </p:sp>
      <p:pic>
        <p:nvPicPr>
          <p:cNvPr id="7170" name="Picture 2" descr="C:\Users\ALATA\Desktop\italyan_arı.jpg"/>
          <p:cNvPicPr>
            <a:picLocks noGrp="1" noChangeAspect="1" noChangeArrowheads="1"/>
          </p:cNvPicPr>
          <p:nvPr>
            <p:ph sz="half" idx="1"/>
          </p:nvPr>
        </p:nvPicPr>
        <p:blipFill>
          <a:blip r:embed="rId3"/>
          <a:srcRect/>
          <a:stretch>
            <a:fillRect/>
          </a:stretch>
        </p:blipFill>
        <p:spPr bwMode="auto">
          <a:xfrm>
            <a:off x="714348" y="1928802"/>
            <a:ext cx="3929090" cy="335758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a:p>
        </p:txBody>
      </p:sp>
      <p:sp>
        <p:nvSpPr>
          <p:cNvPr id="4" name="3 İçerik Yer Tutucusu"/>
          <p:cNvSpPr>
            <a:spLocks noGrp="1"/>
          </p:cNvSpPr>
          <p:nvPr>
            <p:ph sz="half" idx="2"/>
          </p:nvPr>
        </p:nvSpPr>
        <p:spPr/>
        <p:txBody>
          <a:bodyPr/>
          <a:lstStyle/>
          <a:p>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a:p>
        </p:txBody>
      </p:sp>
      <p:sp>
        <p:nvSpPr>
          <p:cNvPr id="4" name="3 İçerik Yer Tutucusu"/>
          <p:cNvSpPr>
            <a:spLocks noGrp="1"/>
          </p:cNvSpPr>
          <p:nvPr>
            <p:ph sz="half" idx="2"/>
          </p:nvPr>
        </p:nvSpPr>
        <p:spPr/>
        <p:txBody>
          <a:bodyPr/>
          <a:lstStyle/>
          <a:p>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a:p>
        </p:txBody>
      </p:sp>
      <p:sp>
        <p:nvSpPr>
          <p:cNvPr id="4" name="3 İçerik Yer Tutucusu"/>
          <p:cNvSpPr>
            <a:spLocks noGrp="1"/>
          </p:cNvSpPr>
          <p:nvPr>
            <p:ph sz="half" idx="2"/>
          </p:nvPr>
        </p:nvSpPr>
        <p:spPr/>
        <p:txBody>
          <a:bodyPr/>
          <a:lstStyle/>
          <a:p>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a:p>
        </p:txBody>
      </p:sp>
      <p:sp>
        <p:nvSpPr>
          <p:cNvPr id="4" name="3 İçerik Yer Tutucusu"/>
          <p:cNvSpPr>
            <a:spLocks noGrp="1"/>
          </p:cNvSpPr>
          <p:nvPr>
            <p:ph sz="half" idx="2"/>
          </p:nvPr>
        </p:nvSpPr>
        <p:spPr/>
        <p:txBody>
          <a:bodyPr/>
          <a:lstStyle/>
          <a:p>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a:p>
        </p:txBody>
      </p:sp>
      <p:sp>
        <p:nvSpPr>
          <p:cNvPr id="4" name="3 İçerik Yer Tutucusu"/>
          <p:cNvSpPr>
            <a:spLocks noGrp="1"/>
          </p:cNvSpPr>
          <p:nvPr>
            <p:ph sz="half" idx="2"/>
          </p:nvPr>
        </p:nvSpPr>
        <p:spPr/>
        <p:txBody>
          <a:bodyPr/>
          <a:lstStyle/>
          <a:p>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a:p>
        </p:txBody>
      </p:sp>
      <p:sp>
        <p:nvSpPr>
          <p:cNvPr id="4" name="3 İçerik Yer Tutucusu"/>
          <p:cNvSpPr>
            <a:spLocks noGrp="1"/>
          </p:cNvSpPr>
          <p:nvPr>
            <p:ph sz="half" idx="2"/>
          </p:nvPr>
        </p:nvSpPr>
        <p:spPr/>
        <p:txBody>
          <a:bodyPr/>
          <a:lstStyle/>
          <a:p>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a:p>
        </p:txBody>
      </p:sp>
      <p:sp>
        <p:nvSpPr>
          <p:cNvPr id="4" name="3 İçerik Yer Tutucusu"/>
          <p:cNvSpPr>
            <a:spLocks noGrp="1"/>
          </p:cNvSpPr>
          <p:nvPr>
            <p:ph sz="half" idx="2"/>
          </p:nvPr>
        </p:nvSpPr>
        <p:spPr/>
        <p:txBody>
          <a:bodyPr/>
          <a:lstStyle/>
          <a:p>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a:p>
        </p:txBody>
      </p:sp>
      <p:sp>
        <p:nvSpPr>
          <p:cNvPr id="4" name="3 İçerik Yer Tutucusu"/>
          <p:cNvSpPr>
            <a:spLocks noGrp="1"/>
          </p:cNvSpPr>
          <p:nvPr>
            <p:ph sz="half" idx="2"/>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KAFKAS ARISI</a:t>
            </a:r>
            <a:endParaRPr lang="tr-TR" dirty="0"/>
          </a:p>
        </p:txBody>
      </p:sp>
      <p:sp>
        <p:nvSpPr>
          <p:cNvPr id="4" name="3 İçerik Yer Tutucusu"/>
          <p:cNvSpPr>
            <a:spLocks noGrp="1"/>
          </p:cNvSpPr>
          <p:nvPr>
            <p:ph sz="half" idx="2"/>
          </p:nvPr>
        </p:nvSpPr>
        <p:spPr/>
        <p:txBody>
          <a:bodyPr>
            <a:normAutofit fontScale="70000" lnSpcReduction="20000"/>
          </a:bodyPr>
          <a:lstStyle/>
          <a:p>
            <a:r>
              <a:rPr lang="tr-TR" dirty="0" smtClean="0"/>
              <a:t>Kafkas arısının (</a:t>
            </a:r>
            <a:r>
              <a:rPr lang="tr-TR" dirty="0" err="1" smtClean="0"/>
              <a:t>Apis</a:t>
            </a:r>
            <a:r>
              <a:rPr lang="tr-TR" dirty="0" smtClean="0"/>
              <a:t> </a:t>
            </a:r>
            <a:r>
              <a:rPr lang="tr-TR" dirty="0" err="1" smtClean="0"/>
              <a:t>mellifera</a:t>
            </a:r>
            <a:r>
              <a:rPr lang="tr-TR" dirty="0" smtClean="0"/>
              <a:t> </a:t>
            </a:r>
            <a:r>
              <a:rPr lang="tr-TR" dirty="0" err="1" smtClean="0"/>
              <a:t>Caucasica</a:t>
            </a:r>
            <a:r>
              <a:rPr lang="tr-TR" dirty="0" smtClean="0"/>
              <a:t>) ana yurdu Kafkasların dağlık bölgesidir.</a:t>
            </a:r>
          </a:p>
          <a:p>
            <a:r>
              <a:rPr lang="tr-TR" dirty="0" smtClean="0"/>
              <a:t>Kafkasların alçak ovalarında sarı abdomen halkalı olan </a:t>
            </a:r>
            <a:r>
              <a:rPr lang="tr-TR" dirty="0" err="1" smtClean="0"/>
              <a:t>Apis</a:t>
            </a:r>
            <a:r>
              <a:rPr lang="tr-TR" dirty="0" smtClean="0"/>
              <a:t> </a:t>
            </a:r>
            <a:r>
              <a:rPr lang="tr-TR" dirty="0" err="1" smtClean="0"/>
              <a:t>mellifera</a:t>
            </a:r>
            <a:r>
              <a:rPr lang="tr-TR" dirty="0" smtClean="0"/>
              <a:t> </a:t>
            </a:r>
            <a:r>
              <a:rPr lang="tr-TR" dirty="0" err="1" smtClean="0"/>
              <a:t>Remipes</a:t>
            </a:r>
            <a:r>
              <a:rPr lang="tr-TR" dirty="0" smtClean="0"/>
              <a:t> alanlarına kadar değişik lokal formları bulunmakla birlikte bizi ilgilendiren, dağ arısı da denen yüksek rakımlı bölgelerin uzun ve karlı kışına adapte olmuş siyah renkli arılardır.</a:t>
            </a:r>
          </a:p>
          <a:p>
            <a:r>
              <a:rPr lang="tr-TR" dirty="0" smtClean="0"/>
              <a:t>Dış Görünüşü: (Morfolojik Özellikleri) Diğer arılardan daha iridirler. Gözden çıkan isçi arıların ağırlıkları 70 - 80 mg.dır.</a:t>
            </a:r>
          </a:p>
          <a:p>
            <a:r>
              <a:rPr lang="tr-TR" dirty="0" smtClean="0"/>
              <a:t>KAFKAS ARISI</a:t>
            </a:r>
            <a:endParaRPr lang="tr-TR" dirty="0"/>
          </a:p>
        </p:txBody>
      </p:sp>
      <p:pic>
        <p:nvPicPr>
          <p:cNvPr id="1026" name="Picture 2" descr="C:\Users\ALATA\Desktop\images (1).jpg"/>
          <p:cNvPicPr>
            <a:picLocks noGrp="1" noChangeAspect="1" noChangeArrowheads="1"/>
          </p:cNvPicPr>
          <p:nvPr>
            <p:ph sz="half" idx="1"/>
          </p:nvPr>
        </p:nvPicPr>
        <p:blipFill>
          <a:blip r:embed="rId2"/>
          <a:srcRect/>
          <a:stretch>
            <a:fillRect/>
          </a:stretch>
        </p:blipFill>
        <p:spPr bwMode="auto">
          <a:xfrm>
            <a:off x="1071538" y="1785926"/>
            <a:ext cx="3000396" cy="1847850"/>
          </a:xfrm>
          <a:prstGeom prst="rect">
            <a:avLst/>
          </a:prstGeom>
          <a:noFill/>
        </p:spPr>
      </p:pic>
      <p:pic>
        <p:nvPicPr>
          <p:cNvPr id="1027" name="Picture 3" descr="C:\Users\ALATA\Desktop\images.jpg"/>
          <p:cNvPicPr>
            <a:picLocks noChangeAspect="1" noChangeArrowheads="1"/>
          </p:cNvPicPr>
          <p:nvPr/>
        </p:nvPicPr>
        <p:blipFill>
          <a:blip r:embed="rId3"/>
          <a:srcRect/>
          <a:stretch>
            <a:fillRect/>
          </a:stretch>
        </p:blipFill>
        <p:spPr bwMode="auto">
          <a:xfrm>
            <a:off x="1000100" y="3857628"/>
            <a:ext cx="3195636" cy="1914529"/>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a:p>
        </p:txBody>
      </p:sp>
      <p:sp>
        <p:nvSpPr>
          <p:cNvPr id="4" name="3 İçerik Yer Tutucusu"/>
          <p:cNvSpPr>
            <a:spLocks noGrp="1"/>
          </p:cNvSpPr>
          <p:nvPr>
            <p:ph sz="half" idx="2"/>
          </p:nvPr>
        </p:nvSpPr>
        <p:spPr/>
        <p:txBody>
          <a:bodyPr/>
          <a:lstStyle/>
          <a:p>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half" idx="1"/>
          </p:nvPr>
        </p:nvSpPr>
        <p:spPr/>
        <p:txBody>
          <a:bodyPr/>
          <a:lstStyle/>
          <a:p>
            <a:endParaRPr lang="tr-TR"/>
          </a:p>
        </p:txBody>
      </p:sp>
      <p:sp>
        <p:nvSpPr>
          <p:cNvPr id="4" name="3 İçerik Yer Tutucusu"/>
          <p:cNvSpPr>
            <a:spLocks noGrp="1"/>
          </p:cNvSpPr>
          <p:nvPr>
            <p:ph sz="half" idx="2"/>
          </p:nvPr>
        </p:nvSpPr>
        <p:spPr/>
        <p:txBody>
          <a:bodyPr/>
          <a:lstStyle/>
          <a:p>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KAFKAS ARISI</a:t>
            </a:r>
            <a:endParaRPr lang="tr-TR" dirty="0"/>
          </a:p>
        </p:txBody>
      </p:sp>
      <p:sp>
        <p:nvSpPr>
          <p:cNvPr id="4" name="3 İçerik Yer Tutucusu"/>
          <p:cNvSpPr>
            <a:spLocks noGrp="1"/>
          </p:cNvSpPr>
          <p:nvPr>
            <p:ph sz="half" idx="2"/>
          </p:nvPr>
        </p:nvSpPr>
        <p:spPr/>
        <p:txBody>
          <a:bodyPr/>
          <a:lstStyle/>
          <a:p>
            <a:r>
              <a:rPr lang="tr-TR" dirty="0" smtClean="0"/>
              <a:t>Ari ırkları içinde en uzun dilli olanıdır. Uzun dilleri sayesinde derin tüplü çiçeklerden de nektar toplayabilirler. Dil uzunlukları 6.6 - 7.25 mm. </a:t>
            </a:r>
            <a:r>
              <a:rPr lang="tr-TR" dirty="0" err="1" smtClean="0"/>
              <a:t>dir</a:t>
            </a:r>
            <a:r>
              <a:rPr lang="tr-TR" dirty="0" smtClean="0"/>
              <a:t>.</a:t>
            </a:r>
            <a:endParaRPr lang="tr-TR" dirty="0"/>
          </a:p>
        </p:txBody>
      </p:sp>
      <p:pic>
        <p:nvPicPr>
          <p:cNvPr id="1026" name="Picture 2" descr="C:\Users\ALATA\Desktop\indir (11).jpg"/>
          <p:cNvPicPr>
            <a:picLocks noGrp="1" noChangeAspect="1" noChangeArrowheads="1"/>
          </p:cNvPicPr>
          <p:nvPr>
            <p:ph sz="half" idx="1"/>
          </p:nvPr>
        </p:nvPicPr>
        <p:blipFill>
          <a:blip r:embed="rId2"/>
          <a:srcRect/>
          <a:stretch>
            <a:fillRect/>
          </a:stretch>
        </p:blipFill>
        <p:spPr bwMode="auto">
          <a:xfrm>
            <a:off x="642910" y="1857364"/>
            <a:ext cx="3571900" cy="307183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KAFKAS ARISI</a:t>
            </a:r>
            <a:endParaRPr lang="tr-TR" dirty="0"/>
          </a:p>
        </p:txBody>
      </p:sp>
      <p:sp>
        <p:nvSpPr>
          <p:cNvPr id="4" name="3 İçerik Yer Tutucusu"/>
          <p:cNvSpPr>
            <a:spLocks noGrp="1"/>
          </p:cNvSpPr>
          <p:nvPr>
            <p:ph sz="half" idx="2"/>
          </p:nvPr>
        </p:nvSpPr>
        <p:spPr/>
        <p:txBody>
          <a:bodyPr>
            <a:normAutofit fontScale="77500" lnSpcReduction="20000"/>
          </a:bodyPr>
          <a:lstStyle/>
          <a:p>
            <a:r>
              <a:rPr lang="tr-TR" dirty="0" smtClean="0"/>
              <a:t>Koloni Davranışları: (Fizyolojik Özellikleri) İyi bir yavru yetiştiricisidir. Kuvvetli koloniler teşkil eder. Kıştan zayıf çıkar, ilkbahar basında gelişme çok erken baslar ve düzenli seyreder. Koloninin gelişme sürecinde ana ari bir günde 1100 - 1500 yumurta yumurtlayabilir. Gömeçler üzerinde sessizdir. Kontrol için çerçeveler kovandan çıkarıldığı esnada bile yaptıkları islere devam eder. Uysaldır, hırçın ve sokucu değildir.</a:t>
            </a:r>
            <a:endParaRPr lang="tr-TR" dirty="0"/>
          </a:p>
        </p:txBody>
      </p:sp>
      <p:pic>
        <p:nvPicPr>
          <p:cNvPr id="3074" name="Picture 2" descr="C:\Users\ALATA\Desktop\images (2).jpg"/>
          <p:cNvPicPr>
            <a:picLocks noGrp="1" noChangeAspect="1" noChangeArrowheads="1"/>
          </p:cNvPicPr>
          <p:nvPr>
            <p:ph sz="half" idx="1"/>
          </p:nvPr>
        </p:nvPicPr>
        <p:blipFill>
          <a:blip r:embed="rId2"/>
          <a:srcRect/>
          <a:stretch>
            <a:fillRect/>
          </a:stretch>
        </p:blipFill>
        <p:spPr bwMode="auto">
          <a:xfrm>
            <a:off x="500034" y="1714488"/>
            <a:ext cx="3571900" cy="257176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KAFKAS ARISI</a:t>
            </a:r>
            <a:endParaRPr lang="tr-TR" dirty="0"/>
          </a:p>
        </p:txBody>
      </p:sp>
      <p:sp>
        <p:nvSpPr>
          <p:cNvPr id="4" name="3 İçerik Yer Tutucusu"/>
          <p:cNvSpPr>
            <a:spLocks noGrp="1"/>
          </p:cNvSpPr>
          <p:nvPr>
            <p:ph sz="half" idx="2"/>
          </p:nvPr>
        </p:nvSpPr>
        <p:spPr/>
        <p:txBody>
          <a:bodyPr>
            <a:normAutofit lnSpcReduction="10000"/>
          </a:bodyPr>
          <a:lstStyle/>
          <a:p>
            <a:r>
              <a:rPr lang="tr-TR" dirty="0" smtClean="0"/>
              <a:t>Yağmacılık eğilimleri fazladır. Doğal oğul </a:t>
            </a:r>
            <a:r>
              <a:rPr lang="tr-TR" dirty="0" err="1" smtClean="0"/>
              <a:t>verm</a:t>
            </a:r>
            <a:r>
              <a:rPr lang="tr-TR" dirty="0" smtClean="0"/>
              <a:t> e eğilimleri zayıftır 1998 ve daha sonraki yıllarda yapılan bilimsel çalışmalarla Artvin ilinin Borçka ilçesi Camili Havzası’ndaki tüm kolonilerin saf Kafkas olarak </a:t>
            </a:r>
            <a:r>
              <a:rPr lang="tr-TR" dirty="0" err="1" smtClean="0"/>
              <a:t>kalabildiğİ</a:t>
            </a:r>
            <a:r>
              <a:rPr lang="tr-TR" dirty="0" smtClean="0"/>
              <a:t> belirlenmiştir..</a:t>
            </a:r>
            <a:endParaRPr lang="tr-TR" dirty="0"/>
          </a:p>
        </p:txBody>
      </p:sp>
      <p:pic>
        <p:nvPicPr>
          <p:cNvPr id="2050" name="Picture 2" descr="C:\Users\ALATA\Desktop\indir.jpg"/>
          <p:cNvPicPr>
            <a:picLocks noGrp="1" noChangeAspect="1" noChangeArrowheads="1"/>
          </p:cNvPicPr>
          <p:nvPr>
            <p:ph sz="half" idx="1"/>
          </p:nvPr>
        </p:nvPicPr>
        <p:blipFill>
          <a:blip r:embed="rId2"/>
          <a:srcRect/>
          <a:stretch>
            <a:fillRect/>
          </a:stretch>
        </p:blipFill>
        <p:spPr bwMode="auto">
          <a:xfrm>
            <a:off x="1071538" y="1643050"/>
            <a:ext cx="2857520" cy="1928826"/>
          </a:xfrm>
          <a:prstGeom prst="rect">
            <a:avLst/>
          </a:prstGeom>
          <a:noFill/>
        </p:spPr>
      </p:pic>
      <p:pic>
        <p:nvPicPr>
          <p:cNvPr id="2051" name="Picture 3" descr="C:\Users\ALATA\Desktop\indir (1).jpg"/>
          <p:cNvPicPr>
            <a:picLocks noChangeAspect="1" noChangeArrowheads="1"/>
          </p:cNvPicPr>
          <p:nvPr/>
        </p:nvPicPr>
        <p:blipFill>
          <a:blip r:embed="rId3"/>
          <a:srcRect/>
          <a:stretch>
            <a:fillRect/>
          </a:stretch>
        </p:blipFill>
        <p:spPr bwMode="auto">
          <a:xfrm>
            <a:off x="1000100" y="3929066"/>
            <a:ext cx="2928958" cy="216217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KARNİYOL ARISI</a:t>
            </a:r>
            <a:endParaRPr lang="tr-TR" dirty="0"/>
          </a:p>
        </p:txBody>
      </p:sp>
      <p:sp>
        <p:nvSpPr>
          <p:cNvPr id="4" name="3 İçerik Yer Tutucusu"/>
          <p:cNvSpPr>
            <a:spLocks noGrp="1"/>
          </p:cNvSpPr>
          <p:nvPr>
            <p:ph sz="half" idx="2"/>
          </p:nvPr>
        </p:nvSpPr>
        <p:spPr/>
        <p:txBody>
          <a:bodyPr>
            <a:normAutofit fontScale="85000" lnSpcReduction="20000"/>
          </a:bodyPr>
          <a:lstStyle/>
          <a:p>
            <a:r>
              <a:rPr lang="tr-TR" b="1" dirty="0" err="1" smtClean="0"/>
              <a:t>Karniyol</a:t>
            </a:r>
            <a:r>
              <a:rPr lang="tr-TR" b="1" dirty="0" smtClean="0"/>
              <a:t> arısı</a:t>
            </a:r>
            <a:r>
              <a:rPr lang="tr-TR" dirty="0" smtClean="0"/>
              <a:t> (</a:t>
            </a:r>
            <a:r>
              <a:rPr lang="tr-TR" dirty="0" err="1" smtClean="0"/>
              <a:t>Apis</a:t>
            </a:r>
            <a:r>
              <a:rPr lang="tr-TR" dirty="0" smtClean="0"/>
              <a:t> </a:t>
            </a:r>
            <a:r>
              <a:rPr lang="tr-TR" dirty="0" err="1" smtClean="0"/>
              <a:t>mellifera</a:t>
            </a:r>
            <a:r>
              <a:rPr lang="tr-TR" dirty="0" smtClean="0"/>
              <a:t> </a:t>
            </a:r>
            <a:r>
              <a:rPr lang="tr-TR" dirty="0" err="1" smtClean="0"/>
              <a:t>carnica</a:t>
            </a:r>
            <a:r>
              <a:rPr lang="tr-TR" dirty="0" smtClean="0"/>
              <a:t>), ince yapılı ve uzun dillidir. Kısa ve sık bir kıl örtüsüne sahiptirler. Gri arılar da denilen </a:t>
            </a:r>
            <a:r>
              <a:rPr lang="tr-TR" dirty="0" err="1" smtClean="0"/>
              <a:t>Karniyol</a:t>
            </a:r>
            <a:r>
              <a:rPr lang="tr-TR" dirty="0" smtClean="0"/>
              <a:t> arısının kitini çok koyu renktedir ve genellikle 2. ve 3. halkalar üzerinde kahverengi noktalar, bazen de kahverengi çizgiler vardır. En sakin ve uysal arı ırkıdır. Yavru üretme kabiliyetleri çok iyidir. Küçük aileler halinde kışladıklarından yiyecek tüketimleri azdır.</a:t>
            </a:r>
            <a:endParaRPr lang="tr-TR" dirty="0"/>
          </a:p>
        </p:txBody>
      </p:sp>
      <p:pic>
        <p:nvPicPr>
          <p:cNvPr id="2050" name="Picture 2" descr="C:\Users\ALATA\Desktop\damızlık-karniyol-150x150.jpg"/>
          <p:cNvPicPr>
            <a:picLocks noGrp="1" noChangeAspect="1" noChangeArrowheads="1"/>
          </p:cNvPicPr>
          <p:nvPr>
            <p:ph sz="half" idx="1"/>
          </p:nvPr>
        </p:nvPicPr>
        <p:blipFill>
          <a:blip r:embed="rId2"/>
          <a:srcRect/>
          <a:stretch>
            <a:fillRect/>
          </a:stretch>
        </p:blipFill>
        <p:spPr bwMode="auto">
          <a:xfrm>
            <a:off x="785786" y="2214554"/>
            <a:ext cx="3214709" cy="335758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KARNİYOL ARISI</a:t>
            </a:r>
            <a:endParaRPr lang="tr-TR" dirty="0"/>
          </a:p>
        </p:txBody>
      </p:sp>
      <p:sp>
        <p:nvSpPr>
          <p:cNvPr id="4" name="3 İçerik Yer Tutucusu"/>
          <p:cNvSpPr>
            <a:spLocks noGrp="1"/>
          </p:cNvSpPr>
          <p:nvPr>
            <p:ph sz="half" idx="2"/>
          </p:nvPr>
        </p:nvSpPr>
        <p:spPr/>
        <p:txBody>
          <a:bodyPr>
            <a:normAutofit fontScale="85000" lnSpcReduction="20000"/>
          </a:bodyPr>
          <a:lstStyle/>
          <a:p>
            <a:r>
              <a:rPr lang="tr-TR" dirty="0" smtClean="0"/>
              <a:t>Polen </a:t>
            </a:r>
            <a:r>
              <a:rPr lang="tr-TR" dirty="0" smtClean="0"/>
              <a:t>miktarı yeterli olduğu sürece yavru büyütme uzun süre devam eder. Sonbaharda ailenin nüfusu süratle azalır. Çok sert iklim şartlarında bile kışlama yetenekleri iyidir. Oğul verme eğilimleri azdır. Yön tayin etme ve kovanlarını bulma duyguları kuvvetlidir. Yağmacılığa karşı meyilli değildirler. Çok az </a:t>
            </a:r>
            <a:r>
              <a:rPr lang="tr-TR" dirty="0" err="1" smtClean="0"/>
              <a:t>propolis</a:t>
            </a:r>
            <a:r>
              <a:rPr lang="tr-TR" dirty="0" smtClean="0"/>
              <a:t> kullanırlar ve bu yüzden yavru hastalıklarına karşı çok hassastırlar.</a:t>
            </a:r>
            <a:endParaRPr lang="tr-TR" dirty="0"/>
          </a:p>
        </p:txBody>
      </p:sp>
      <p:pic>
        <p:nvPicPr>
          <p:cNvPr id="3074" name="Picture 2" descr="C:\Users\ALATA\Desktop\images (27).jpg"/>
          <p:cNvPicPr>
            <a:picLocks noGrp="1" noChangeAspect="1" noChangeArrowheads="1"/>
          </p:cNvPicPr>
          <p:nvPr>
            <p:ph sz="half" idx="1"/>
          </p:nvPr>
        </p:nvPicPr>
        <p:blipFill>
          <a:blip r:embed="rId2"/>
          <a:srcRect/>
          <a:stretch>
            <a:fillRect/>
          </a:stretch>
        </p:blipFill>
        <p:spPr bwMode="auto">
          <a:xfrm>
            <a:off x="928662" y="2071678"/>
            <a:ext cx="3286148" cy="314327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KARNİYOL ARISI</a:t>
            </a:r>
            <a:endParaRPr lang="tr-TR" dirty="0"/>
          </a:p>
        </p:txBody>
      </p:sp>
      <p:sp>
        <p:nvSpPr>
          <p:cNvPr id="4" name="3 İçerik Yer Tutucusu"/>
          <p:cNvSpPr>
            <a:spLocks noGrp="1"/>
          </p:cNvSpPr>
          <p:nvPr>
            <p:ph sz="half" idx="2"/>
          </p:nvPr>
        </p:nvSpPr>
        <p:spPr/>
        <p:txBody>
          <a:bodyPr>
            <a:normAutofit fontScale="92500" lnSpcReduction="20000"/>
          </a:bodyPr>
          <a:lstStyle/>
          <a:p>
            <a:r>
              <a:rPr lang="tr-TR" dirty="0" smtClean="0"/>
              <a:t>Çevre şartlarındaki değişikliklere karşı adaptasyon yeteneği yüksektir. Özellikle kışı sert ve uzun geçen Avrupa ülkelerinde en çok tutulan arı ırkı durumundadır. </a:t>
            </a:r>
            <a:r>
              <a:rPr lang="tr-TR" dirty="0" err="1" smtClean="0"/>
              <a:t>Karniyol</a:t>
            </a:r>
            <a:r>
              <a:rPr lang="tr-TR" dirty="0" smtClean="0"/>
              <a:t> arılarının diğer ırklarla melezlerinden oldukça verimli uysal ve kuvvetli koloniler elde edilmektedir.</a:t>
            </a:r>
          </a:p>
          <a:p>
            <a:endParaRPr lang="tr-TR" dirty="0"/>
          </a:p>
        </p:txBody>
      </p:sp>
      <p:pic>
        <p:nvPicPr>
          <p:cNvPr id="4098" name="Picture 2" descr="C:\Users\ALATA\Desktop\indir (12).jpg"/>
          <p:cNvPicPr>
            <a:picLocks noGrp="1" noChangeAspect="1" noChangeArrowheads="1"/>
          </p:cNvPicPr>
          <p:nvPr>
            <p:ph sz="half" idx="1"/>
          </p:nvPr>
        </p:nvPicPr>
        <p:blipFill>
          <a:blip r:embed="rId2"/>
          <a:srcRect/>
          <a:stretch>
            <a:fillRect/>
          </a:stretch>
        </p:blipFill>
        <p:spPr bwMode="auto">
          <a:xfrm>
            <a:off x="714348" y="2357430"/>
            <a:ext cx="3500461" cy="300039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İTALYAN ARISI</a:t>
            </a:r>
            <a:endParaRPr lang="tr-TR" dirty="0"/>
          </a:p>
        </p:txBody>
      </p:sp>
      <p:sp>
        <p:nvSpPr>
          <p:cNvPr id="4" name="3 İçerik Yer Tutucusu"/>
          <p:cNvSpPr>
            <a:spLocks noGrp="1"/>
          </p:cNvSpPr>
          <p:nvPr>
            <p:ph sz="half" idx="2"/>
          </p:nvPr>
        </p:nvSpPr>
        <p:spPr/>
        <p:txBody>
          <a:bodyPr/>
          <a:lstStyle/>
          <a:p>
            <a:r>
              <a:rPr lang="tr-TR" b="1" dirty="0" smtClean="0"/>
              <a:t>İtalyan </a:t>
            </a:r>
            <a:r>
              <a:rPr lang="tr-TR" b="1" dirty="0" smtClean="0"/>
              <a:t>arısı</a:t>
            </a:r>
            <a:r>
              <a:rPr lang="tr-TR" dirty="0" smtClean="0"/>
              <a:t> (</a:t>
            </a:r>
            <a:r>
              <a:rPr lang="tr-TR" dirty="0" err="1" smtClean="0"/>
              <a:t>Apis</a:t>
            </a:r>
            <a:r>
              <a:rPr lang="tr-TR" dirty="0" smtClean="0"/>
              <a:t> </a:t>
            </a:r>
            <a:r>
              <a:rPr lang="tr-TR" dirty="0" err="1" smtClean="0"/>
              <a:t>mellifera</a:t>
            </a:r>
            <a:r>
              <a:rPr lang="tr-TR" dirty="0" smtClean="0"/>
              <a:t> </a:t>
            </a:r>
            <a:r>
              <a:rPr lang="tr-TR" dirty="0" err="1" smtClean="0"/>
              <a:t>ligustica</a:t>
            </a:r>
            <a:r>
              <a:rPr lang="tr-TR" dirty="0" smtClean="0"/>
              <a:t>) olarak da adlandırılan bu ırk, ılıman iklim kuşaklarında yetiştirilir. İnce karın ve nispeten uzun bir dile sahiptir. Bu ırkta kıllar sarı renkte olup bu durum erkek arılarda daha belirgindir.</a:t>
            </a:r>
            <a:endParaRPr lang="tr-TR" dirty="0"/>
          </a:p>
        </p:txBody>
      </p:sp>
      <p:pic>
        <p:nvPicPr>
          <p:cNvPr id="5122" name="Picture 2" descr="C:\Users\ALATA\Desktop\indir (15).jpg"/>
          <p:cNvPicPr>
            <a:picLocks noGrp="1" noChangeAspect="1" noChangeArrowheads="1"/>
          </p:cNvPicPr>
          <p:nvPr>
            <p:ph sz="half" idx="1"/>
          </p:nvPr>
        </p:nvPicPr>
        <p:blipFill>
          <a:blip r:embed="rId2"/>
          <a:srcRect/>
          <a:stretch>
            <a:fillRect/>
          </a:stretch>
        </p:blipFill>
        <p:spPr bwMode="auto">
          <a:xfrm>
            <a:off x="785786" y="1785926"/>
            <a:ext cx="3357586" cy="3500462"/>
          </a:xfrm>
          <a:prstGeom prst="rect">
            <a:avLst/>
          </a:prstGeom>
          <a:noFill/>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1306</TotalTime>
  <Words>396</Words>
  <Application>Microsoft Office PowerPoint</Application>
  <PresentationFormat>Ekran Gösterisi (4:3)</PresentationFormat>
  <Paragraphs>26</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Ofis Teması</vt:lpstr>
      <vt:lpstr>Slayt 1</vt:lpstr>
      <vt:lpstr>KAFKAS ARISI</vt:lpstr>
      <vt:lpstr>KAFKAS ARISI</vt:lpstr>
      <vt:lpstr>KAFKAS ARISI</vt:lpstr>
      <vt:lpstr>KAFKAS ARISI</vt:lpstr>
      <vt:lpstr>KARNİYOL ARISI</vt:lpstr>
      <vt:lpstr>KARNİYOL ARISI</vt:lpstr>
      <vt:lpstr>KARNİYOL ARISI</vt:lpstr>
      <vt:lpstr>İTALYAN ARISI</vt:lpstr>
      <vt:lpstr>İTALYAN ARISI</vt:lpstr>
      <vt:lpstr>İTALYAN ARISI</vt:lpstr>
      <vt:lpstr>Slayt 12</vt:lpstr>
      <vt:lpstr>Slayt 13</vt:lpstr>
      <vt:lpstr>Slayt 14</vt:lpstr>
      <vt:lpstr>Slayt 15</vt:lpstr>
      <vt:lpstr>Slayt 16</vt:lpstr>
      <vt:lpstr>Slayt 17</vt:lpstr>
      <vt:lpstr>Slayt 18</vt:lpstr>
      <vt:lpstr>Slayt 19</vt:lpstr>
      <vt:lpstr>Slayt 20</vt:lpstr>
      <vt:lpstr>Slayt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yaykur</dc:creator>
  <cp:lastModifiedBy>ALATA</cp:lastModifiedBy>
  <cp:revision>99</cp:revision>
  <dcterms:created xsi:type="dcterms:W3CDTF">2013-05-17T08:31:37Z</dcterms:created>
  <dcterms:modified xsi:type="dcterms:W3CDTF">2014-10-13T20:53:32Z</dcterms:modified>
</cp:coreProperties>
</file>