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23" r:id="rId3"/>
    <p:sldId id="324" r:id="rId4"/>
    <p:sldId id="325" r:id="rId5"/>
    <p:sldId id="322" r:id="rId6"/>
    <p:sldId id="321" r:id="rId7"/>
    <p:sldId id="320" r:id="rId8"/>
    <p:sldId id="319" r:id="rId9"/>
    <p:sldId id="318" r:id="rId10"/>
    <p:sldId id="317" r:id="rId11"/>
    <p:sldId id="316" r:id="rId12"/>
    <p:sldId id="315" r:id="rId13"/>
    <p:sldId id="314" r:id="rId14"/>
    <p:sldId id="329" r:id="rId15"/>
    <p:sldId id="328" r:id="rId16"/>
    <p:sldId id="327" r:id="rId17"/>
    <p:sldId id="337" r:id="rId18"/>
    <p:sldId id="338" r:id="rId19"/>
    <p:sldId id="339" r:id="rId20"/>
    <p:sldId id="342" r:id="rId21"/>
    <p:sldId id="341" r:id="rId22"/>
    <p:sldId id="343" r:id="rId23"/>
    <p:sldId id="336" r:id="rId24"/>
    <p:sldId id="344" r:id="rId25"/>
    <p:sldId id="345" r:id="rId26"/>
    <p:sldId id="346" r:id="rId27"/>
    <p:sldId id="348" r:id="rId28"/>
    <p:sldId id="349" r:id="rId29"/>
    <p:sldId id="332" r:id="rId30"/>
    <p:sldId id="350" r:id="rId31"/>
    <p:sldId id="353" r:id="rId32"/>
    <p:sldId id="354" r:id="rId33"/>
    <p:sldId id="331" r:id="rId34"/>
    <p:sldId id="351" r:id="rId35"/>
    <p:sldId id="285" r:id="rId36"/>
    <p:sldId id="286" r:id="rId37"/>
    <p:sldId id="287" r:id="rId38"/>
    <p:sldId id="288"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12.10.2014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539552" y="1700808"/>
            <a:ext cx="4603952" cy="3046988"/>
          </a:xfrm>
          <a:prstGeom prst="rect">
            <a:avLst/>
          </a:prstGeom>
          <a:noFill/>
        </p:spPr>
        <p:txBody>
          <a:bodyPr wrap="square" rtlCol="0">
            <a:spAutoFit/>
          </a:bodyPr>
          <a:lstStyle/>
          <a:p>
            <a:r>
              <a:rPr lang="tr-TR" sz="4800" b="1" dirty="0" smtClean="0">
                <a:solidFill>
                  <a:schemeClr val="bg1"/>
                </a:solidFill>
              </a:rPr>
              <a:t>TEMEL</a:t>
            </a:r>
          </a:p>
          <a:p>
            <a:r>
              <a:rPr lang="tr-TR" sz="4800" b="1" dirty="0" smtClean="0">
                <a:solidFill>
                  <a:schemeClr val="bg1"/>
                </a:solidFill>
              </a:rPr>
              <a:t>ARICILIK</a:t>
            </a:r>
          </a:p>
          <a:p>
            <a:r>
              <a:rPr lang="tr-TR" sz="4800" b="1" dirty="0" smtClean="0">
                <a:solidFill>
                  <a:schemeClr val="bg1"/>
                </a:solidFill>
              </a:rPr>
              <a:t>EĞİTİMİ</a:t>
            </a:r>
          </a:p>
          <a:p>
            <a:r>
              <a:rPr lang="tr-TR" sz="4800" b="1" dirty="0" smtClean="0">
                <a:solidFill>
                  <a:schemeClr val="bg1"/>
                </a:solidFill>
              </a:rPr>
              <a:t>13-17 EKİM 2014</a:t>
            </a:r>
          </a:p>
        </p:txBody>
      </p:sp>
    </p:spTree>
    <p:extLst>
      <p:ext uri="{BB962C8B-B14F-4D97-AF65-F5344CB8AC3E}">
        <p14:creationId xmlns="" xmlns:p14="http://schemas.microsoft.com/office/powerpoint/2010/main" val="4224484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ARICILIK TARİHİ</a:t>
            </a:r>
            <a:endParaRPr lang="tr-TR" dirty="0"/>
          </a:p>
        </p:txBody>
      </p:sp>
      <p:sp>
        <p:nvSpPr>
          <p:cNvPr id="4" name="3 İçerik Yer Tutucusu"/>
          <p:cNvSpPr>
            <a:spLocks noGrp="1"/>
          </p:cNvSpPr>
          <p:nvPr>
            <p:ph sz="half" idx="2"/>
          </p:nvPr>
        </p:nvSpPr>
        <p:spPr/>
        <p:txBody>
          <a:bodyPr/>
          <a:lstStyle/>
          <a:p>
            <a:r>
              <a:rPr lang="tr-TR" dirty="0" smtClean="0"/>
              <a:t>Ortadoğu'nun sıcak ve ormansız bölgelerinde büyük çömlekler arı kovanı olarak kullanıldı. Diğer bölgelerde saman, hasır, kamış ya da ağaçtan yapılan çok değişik tipte ilkel arı kovanları yapıldı.</a:t>
            </a:r>
            <a:endParaRPr lang="tr-TR" dirty="0"/>
          </a:p>
        </p:txBody>
      </p:sp>
      <p:pic>
        <p:nvPicPr>
          <p:cNvPr id="9218" name="Picture 2" descr="C:\Users\ALATA\Desktop\images (7).jpg"/>
          <p:cNvPicPr>
            <a:picLocks noGrp="1" noChangeAspect="1" noChangeArrowheads="1"/>
          </p:cNvPicPr>
          <p:nvPr>
            <p:ph sz="half" idx="1"/>
          </p:nvPr>
        </p:nvPicPr>
        <p:blipFill>
          <a:blip r:embed="rId2"/>
          <a:srcRect/>
          <a:stretch>
            <a:fillRect/>
          </a:stretch>
        </p:blipFill>
        <p:spPr bwMode="auto">
          <a:xfrm>
            <a:off x="928662" y="1857364"/>
            <a:ext cx="3286148" cy="335758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ARICILIK TARİHİ</a:t>
            </a:r>
            <a:endParaRPr lang="tr-TR" dirty="0"/>
          </a:p>
        </p:txBody>
      </p:sp>
      <p:sp>
        <p:nvSpPr>
          <p:cNvPr id="4" name="3 İçerik Yer Tutucusu"/>
          <p:cNvSpPr>
            <a:spLocks noGrp="1"/>
          </p:cNvSpPr>
          <p:nvPr>
            <p:ph sz="half" idx="2"/>
          </p:nvPr>
        </p:nvSpPr>
        <p:spPr/>
        <p:txBody>
          <a:bodyPr>
            <a:normAutofit fontScale="85000" lnSpcReduction="10000"/>
          </a:bodyPr>
          <a:lstStyle/>
          <a:p>
            <a:r>
              <a:rPr lang="tr-TR" dirty="0" smtClean="0"/>
              <a:t>16. yüzyılda bilim ve teknolojideki gelişmelerle birlikte, arıcılık bilgisinde de önemli gelişmeler yaşanmaya başlanmıştır.Bu dönemde arıcıların temel amacı, arılara zarar vermeden bal hasat etme yöntemlerini bulmaya çalışmak olmuştur. Bunun için bir çok  denemeler yapılmış ekipmanlar geliştirilmeye çalışılmıştır..</a:t>
            </a:r>
            <a:endParaRPr lang="tr-TR" dirty="0"/>
          </a:p>
        </p:txBody>
      </p:sp>
      <p:pic>
        <p:nvPicPr>
          <p:cNvPr id="10242" name="Picture 2" descr="C:\Users\ALATA\Desktop\images (8).jpg"/>
          <p:cNvPicPr>
            <a:picLocks noGrp="1" noChangeAspect="1" noChangeArrowheads="1"/>
          </p:cNvPicPr>
          <p:nvPr>
            <p:ph sz="half" idx="1"/>
          </p:nvPr>
        </p:nvPicPr>
        <p:blipFill>
          <a:blip r:embed="rId2"/>
          <a:srcRect/>
          <a:stretch>
            <a:fillRect/>
          </a:stretch>
        </p:blipFill>
        <p:spPr bwMode="auto">
          <a:xfrm>
            <a:off x="642911" y="1785926"/>
            <a:ext cx="3429024" cy="428627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ARICILIK TARİHİ</a:t>
            </a:r>
            <a:endParaRPr lang="tr-TR" dirty="0"/>
          </a:p>
        </p:txBody>
      </p:sp>
      <p:sp>
        <p:nvSpPr>
          <p:cNvPr id="4" name="3 İçerik Yer Tutucusu"/>
          <p:cNvSpPr>
            <a:spLocks noGrp="1"/>
          </p:cNvSpPr>
          <p:nvPr>
            <p:ph sz="half" idx="2"/>
          </p:nvPr>
        </p:nvSpPr>
        <p:spPr/>
        <p:txBody>
          <a:bodyPr>
            <a:normAutofit fontScale="85000" lnSpcReduction="20000"/>
          </a:bodyPr>
          <a:lstStyle/>
          <a:p>
            <a:r>
              <a:rPr lang="tr-TR" dirty="0" smtClean="0"/>
              <a:t>1550 yılında mikroskobun bulunmasıyla birlikte o zamana kadar görülemeyen mikroorganizmaların ve organların büyütülerek görülmesi sağlanmıştır.</a:t>
            </a:r>
            <a:br>
              <a:rPr lang="tr-TR" dirty="0" smtClean="0"/>
            </a:br>
            <a:r>
              <a:rPr lang="tr-TR" dirty="0" smtClean="0"/>
              <a:t/>
            </a:r>
            <a:br>
              <a:rPr lang="tr-TR" dirty="0" smtClean="0"/>
            </a:br>
            <a:r>
              <a:rPr lang="tr-TR" dirty="0" smtClean="0"/>
              <a:t>1609 yılında İngiliz Charles </a:t>
            </a:r>
            <a:r>
              <a:rPr lang="tr-TR" dirty="0" err="1" smtClean="0"/>
              <a:t>Butter</a:t>
            </a:r>
            <a:r>
              <a:rPr lang="tr-TR" dirty="0" smtClean="0"/>
              <a:t> ana arının dişi olduğunu bulmuş, </a:t>
            </a:r>
            <a:r>
              <a:rPr lang="tr-TR" dirty="0" err="1" smtClean="0"/>
              <a:t>beyarı</a:t>
            </a:r>
            <a:r>
              <a:rPr lang="tr-TR" dirty="0" smtClean="0"/>
              <a:t> olarak değil kraliçe arı olarak isimlendirilmesi gerektiğini belirtmiştir.</a:t>
            </a:r>
            <a:br>
              <a:rPr lang="tr-TR" dirty="0" smtClean="0"/>
            </a:br>
            <a:r>
              <a:rPr lang="tr-TR" dirty="0" smtClean="0"/>
              <a:t/>
            </a:r>
            <a:br>
              <a:rPr lang="tr-TR" dirty="0" smtClean="0"/>
            </a:br>
            <a:endParaRPr lang="tr-TR" dirty="0"/>
          </a:p>
        </p:txBody>
      </p:sp>
      <p:pic>
        <p:nvPicPr>
          <p:cNvPr id="11266" name="Picture 2" descr="C:\Users\ALATA\Desktop\images (9).jpg"/>
          <p:cNvPicPr>
            <a:picLocks noGrp="1" noChangeAspect="1" noChangeArrowheads="1"/>
          </p:cNvPicPr>
          <p:nvPr>
            <p:ph sz="half" idx="1"/>
          </p:nvPr>
        </p:nvPicPr>
        <p:blipFill>
          <a:blip r:embed="rId2"/>
          <a:srcRect/>
          <a:stretch>
            <a:fillRect/>
          </a:stretch>
        </p:blipFill>
        <p:spPr bwMode="auto">
          <a:xfrm>
            <a:off x="357158" y="2071678"/>
            <a:ext cx="4572031" cy="321471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ARICILIK TARİHİ</a:t>
            </a:r>
            <a:endParaRPr lang="tr-TR" dirty="0"/>
          </a:p>
        </p:txBody>
      </p:sp>
      <p:sp>
        <p:nvSpPr>
          <p:cNvPr id="4" name="3 İçerik Yer Tutucusu"/>
          <p:cNvSpPr>
            <a:spLocks noGrp="1"/>
          </p:cNvSpPr>
          <p:nvPr>
            <p:ph sz="half" idx="2"/>
          </p:nvPr>
        </p:nvSpPr>
        <p:spPr/>
        <p:txBody>
          <a:bodyPr>
            <a:normAutofit fontScale="85000" lnSpcReduction="20000"/>
          </a:bodyPr>
          <a:lstStyle/>
          <a:p>
            <a:r>
              <a:rPr lang="tr-TR" dirty="0" smtClean="0"/>
              <a:t>1771 yılında ana arıların erkek arılarla kovan dışında ve havada uçarken çiftleştikleri keşfedilmiştir.</a:t>
            </a:r>
            <a:br>
              <a:rPr lang="tr-TR" dirty="0" smtClean="0"/>
            </a:br>
            <a:r>
              <a:rPr lang="tr-TR" dirty="0" smtClean="0"/>
              <a:t/>
            </a:r>
            <a:br>
              <a:rPr lang="tr-TR" dirty="0" smtClean="0"/>
            </a:br>
            <a:r>
              <a:rPr lang="tr-TR" dirty="0" smtClean="0"/>
              <a:t>1600-1800 yılları  arasında arıcılık konusunda bir çok araştırma ve geliştirme yapılmış, yeni yeni teknikler bulunmuştur. üstten açılabilen çerçeveli kovanlar kullanılmaya başlanmış fakat arıcılığın bütün problemlerini çözecek kovan tipleri geliştirilememiştir.</a:t>
            </a:r>
          </a:p>
          <a:p>
            <a:endParaRPr lang="tr-TR" dirty="0"/>
          </a:p>
        </p:txBody>
      </p:sp>
      <p:pic>
        <p:nvPicPr>
          <p:cNvPr id="1026" name="Picture 2" descr="C:\Users\ALATA\Desktop\indir (16).jpg"/>
          <p:cNvPicPr>
            <a:picLocks noGrp="1" noChangeAspect="1" noChangeArrowheads="1"/>
          </p:cNvPicPr>
          <p:nvPr>
            <p:ph sz="half" idx="1"/>
          </p:nvPr>
        </p:nvPicPr>
        <p:blipFill>
          <a:blip r:embed="rId2"/>
          <a:srcRect/>
          <a:stretch>
            <a:fillRect/>
          </a:stretch>
        </p:blipFill>
        <p:spPr bwMode="auto">
          <a:xfrm>
            <a:off x="928662" y="2285992"/>
            <a:ext cx="4000528" cy="244872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ARICILIK TARİHİ</a:t>
            </a:r>
            <a:endParaRPr lang="tr-TR" dirty="0"/>
          </a:p>
        </p:txBody>
      </p:sp>
      <p:sp>
        <p:nvSpPr>
          <p:cNvPr id="4" name="3 İçerik Yer Tutucusu"/>
          <p:cNvSpPr>
            <a:spLocks noGrp="1"/>
          </p:cNvSpPr>
          <p:nvPr>
            <p:ph sz="half" idx="2"/>
          </p:nvPr>
        </p:nvSpPr>
        <p:spPr/>
        <p:txBody>
          <a:bodyPr/>
          <a:lstStyle/>
          <a:p>
            <a:r>
              <a:rPr lang="tr-TR" dirty="0" smtClean="0"/>
              <a:t>1851 yılında Amerikalı </a:t>
            </a:r>
            <a:r>
              <a:rPr lang="tr-TR" dirty="0" err="1" smtClean="0"/>
              <a:t>Lorenzo</a:t>
            </a:r>
            <a:r>
              <a:rPr lang="tr-TR" dirty="0" smtClean="0"/>
              <a:t> </a:t>
            </a:r>
            <a:r>
              <a:rPr lang="tr-TR" dirty="0" err="1" smtClean="0"/>
              <a:t>Langstroth</a:t>
            </a:r>
            <a:r>
              <a:rPr lang="tr-TR" dirty="0" smtClean="0"/>
              <a:t> arı boşluğunu keşfederek çerçevelerin kovan içerisinde kolayca hareket edebileceği kovan sistemleri geliştirilmiştir.</a:t>
            </a:r>
            <a:endParaRPr lang="tr-TR" dirty="0"/>
          </a:p>
        </p:txBody>
      </p:sp>
      <p:pic>
        <p:nvPicPr>
          <p:cNvPr id="13314" name="Picture 2" descr="C:\Users\ALATA\Desktop\images (11).jpg"/>
          <p:cNvPicPr>
            <a:picLocks noGrp="1" noChangeAspect="1" noChangeArrowheads="1"/>
          </p:cNvPicPr>
          <p:nvPr>
            <p:ph sz="half" idx="1"/>
          </p:nvPr>
        </p:nvPicPr>
        <p:blipFill>
          <a:blip r:embed="rId2"/>
          <a:srcRect/>
          <a:stretch>
            <a:fillRect/>
          </a:stretch>
        </p:blipFill>
        <p:spPr bwMode="auto">
          <a:xfrm>
            <a:off x="1000100" y="2000240"/>
            <a:ext cx="2857520" cy="385765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ARICILIK TARİHİ</a:t>
            </a:r>
            <a:endParaRPr lang="tr-TR" dirty="0"/>
          </a:p>
        </p:txBody>
      </p:sp>
      <p:sp>
        <p:nvSpPr>
          <p:cNvPr id="4" name="3 İçerik Yer Tutucusu"/>
          <p:cNvSpPr>
            <a:spLocks noGrp="1"/>
          </p:cNvSpPr>
          <p:nvPr>
            <p:ph sz="half" idx="2"/>
          </p:nvPr>
        </p:nvSpPr>
        <p:spPr/>
        <p:txBody>
          <a:bodyPr>
            <a:normAutofit fontScale="85000" lnSpcReduction="20000"/>
          </a:bodyPr>
          <a:lstStyle/>
          <a:p>
            <a:r>
              <a:rPr lang="tr-TR" dirty="0" smtClean="0"/>
              <a:t>1858 yılında ilk yapay Temel petek arıcıların kullanımına sunulmuştur.</a:t>
            </a:r>
            <a:br>
              <a:rPr lang="tr-TR" dirty="0" smtClean="0"/>
            </a:br>
            <a:r>
              <a:rPr lang="tr-TR" dirty="0" smtClean="0"/>
              <a:t/>
            </a:r>
            <a:br>
              <a:rPr lang="tr-TR" dirty="0" smtClean="0"/>
            </a:br>
            <a:r>
              <a:rPr lang="tr-TR" dirty="0" smtClean="0"/>
              <a:t>1865 yılında binbaşı </a:t>
            </a:r>
            <a:r>
              <a:rPr lang="tr-TR" dirty="0" err="1" smtClean="0"/>
              <a:t>Hruschka</a:t>
            </a:r>
            <a:r>
              <a:rPr lang="tr-TR" dirty="0" smtClean="0"/>
              <a:t> bal süzme makinesini keşfetmiştir.</a:t>
            </a:r>
            <a:br>
              <a:rPr lang="tr-TR" dirty="0" smtClean="0"/>
            </a:br>
            <a:r>
              <a:rPr lang="tr-TR" dirty="0" smtClean="0"/>
              <a:t/>
            </a:r>
            <a:br>
              <a:rPr lang="tr-TR" dirty="0" smtClean="0"/>
            </a:br>
            <a:r>
              <a:rPr lang="tr-TR" dirty="0" smtClean="0"/>
              <a:t>1940'lı yıllarda yapay tohumlama tekniğinin uygulamaya başlanması ile birlikte ıslah ve genetik kaynakların korunması yönünde önemli gelişmeler sağlanmıştır.</a:t>
            </a:r>
            <a:endParaRPr lang="tr-TR" dirty="0"/>
          </a:p>
        </p:txBody>
      </p:sp>
      <p:pic>
        <p:nvPicPr>
          <p:cNvPr id="14338" name="Picture 2" descr="C:\Users\ALATA\Desktop\images (12).jpg"/>
          <p:cNvPicPr>
            <a:picLocks noGrp="1" noChangeAspect="1" noChangeArrowheads="1"/>
          </p:cNvPicPr>
          <p:nvPr>
            <p:ph sz="half" idx="1"/>
          </p:nvPr>
        </p:nvPicPr>
        <p:blipFill>
          <a:blip r:embed="rId2"/>
          <a:srcRect/>
          <a:stretch>
            <a:fillRect/>
          </a:stretch>
        </p:blipFill>
        <p:spPr bwMode="auto">
          <a:xfrm>
            <a:off x="714348" y="1857364"/>
            <a:ext cx="4071966" cy="35719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DÜNYADA  ARICILIK</a:t>
            </a:r>
            <a:endParaRPr lang="tr-TR" dirty="0"/>
          </a:p>
        </p:txBody>
      </p:sp>
      <p:sp>
        <p:nvSpPr>
          <p:cNvPr id="4" name="3 İçerik Yer Tutucusu"/>
          <p:cNvSpPr>
            <a:spLocks noGrp="1"/>
          </p:cNvSpPr>
          <p:nvPr>
            <p:ph sz="half" idx="2"/>
          </p:nvPr>
        </p:nvSpPr>
        <p:spPr/>
        <p:txBody>
          <a:bodyPr>
            <a:normAutofit fontScale="92500" lnSpcReduction="10000"/>
          </a:bodyPr>
          <a:lstStyle/>
          <a:p>
            <a:r>
              <a:rPr lang="tr-TR" dirty="0" smtClean="0"/>
              <a:t>Günümüzde arıcılık tüm dünyada yapılan en yaygın faaliyetlerden birisidir.</a:t>
            </a:r>
          </a:p>
          <a:p>
            <a:r>
              <a:rPr lang="tr-TR" dirty="0" smtClean="0"/>
              <a:t>Bugün dünyada 65 milyon koloni ile 1,5 milyon ton bal üretimi yapılmaktadır.</a:t>
            </a:r>
          </a:p>
          <a:p>
            <a:r>
              <a:rPr lang="tr-TR" dirty="0" smtClean="0"/>
              <a:t>Üretilen balın ¼’ ü ticarete konu olmakta ve bu 20 bal üreticisi ülke tarafından </a:t>
            </a:r>
            <a:r>
              <a:rPr lang="tr-TR" dirty="0" err="1" smtClean="0"/>
              <a:t>yapımaktadır</a:t>
            </a:r>
            <a:r>
              <a:rPr lang="tr-TR" dirty="0" smtClean="0"/>
              <a:t>.</a:t>
            </a:r>
            <a:endParaRPr lang="tr-TR" dirty="0"/>
          </a:p>
        </p:txBody>
      </p:sp>
      <p:pic>
        <p:nvPicPr>
          <p:cNvPr id="15362" name="Picture 2" descr="C:\Users\ALATA\Desktop\images (13).jpg"/>
          <p:cNvPicPr>
            <a:picLocks noGrp="1" noChangeAspect="1" noChangeArrowheads="1"/>
          </p:cNvPicPr>
          <p:nvPr>
            <p:ph sz="half" idx="1"/>
          </p:nvPr>
        </p:nvPicPr>
        <p:blipFill>
          <a:blip r:embed="rId2"/>
          <a:srcRect/>
          <a:stretch>
            <a:fillRect/>
          </a:stretch>
        </p:blipFill>
        <p:spPr bwMode="auto">
          <a:xfrm>
            <a:off x="857224" y="1714488"/>
            <a:ext cx="3500462" cy="383462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DÜNYADA ARICILIK</a:t>
            </a:r>
            <a:endParaRPr lang="tr-TR" dirty="0"/>
          </a:p>
        </p:txBody>
      </p:sp>
      <p:sp>
        <p:nvSpPr>
          <p:cNvPr id="4" name="3 İçerik Yer Tutucusu"/>
          <p:cNvSpPr>
            <a:spLocks noGrp="1"/>
          </p:cNvSpPr>
          <p:nvPr>
            <p:ph sz="half" idx="2"/>
          </p:nvPr>
        </p:nvSpPr>
        <p:spPr/>
        <p:txBody>
          <a:bodyPr>
            <a:normAutofit fontScale="85000" lnSpcReduction="10000"/>
          </a:bodyPr>
          <a:lstStyle/>
          <a:p>
            <a:r>
              <a:rPr lang="tr-TR" dirty="0" smtClean="0"/>
              <a:t>Dünyanın en çok kovan varlığına sahip(8  milyon) ve bal üreten ülkesi(211 bin ton) </a:t>
            </a:r>
            <a:r>
              <a:rPr lang="tr-TR" dirty="0" err="1" smtClean="0"/>
              <a:t>ÇİN’dir</a:t>
            </a:r>
            <a:r>
              <a:rPr lang="tr-TR" dirty="0" smtClean="0"/>
              <a:t>.</a:t>
            </a:r>
          </a:p>
          <a:p>
            <a:r>
              <a:rPr lang="tr-TR" dirty="0" smtClean="0"/>
              <a:t>Kovan başına dünya bal üretimi 20 kg olup,bu rakam Çin’de 33,Arjantin’de 40,Meksika’da 27,Kanada’da 64,Avustralya’da 55,Macaristan’da 40ve Türkiye’de 17 kg civarındadır.</a:t>
            </a:r>
          </a:p>
          <a:p>
            <a:endParaRPr lang="tr-TR" dirty="0" smtClean="0"/>
          </a:p>
          <a:p>
            <a:endParaRPr lang="tr-TR" dirty="0"/>
          </a:p>
        </p:txBody>
      </p:sp>
      <p:pic>
        <p:nvPicPr>
          <p:cNvPr id="16386" name="Picture 2" descr="C:\Users\ALATA\Desktop\images (14).jpg"/>
          <p:cNvPicPr>
            <a:picLocks noGrp="1" noChangeAspect="1" noChangeArrowheads="1"/>
          </p:cNvPicPr>
          <p:nvPr>
            <p:ph sz="half" idx="1"/>
          </p:nvPr>
        </p:nvPicPr>
        <p:blipFill>
          <a:blip r:embed="rId2"/>
          <a:srcRect/>
          <a:stretch>
            <a:fillRect/>
          </a:stretch>
        </p:blipFill>
        <p:spPr bwMode="auto">
          <a:xfrm>
            <a:off x="857224" y="1714488"/>
            <a:ext cx="3357586" cy="371477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DÜNYADA ARICILIK</a:t>
            </a:r>
            <a:endParaRPr lang="tr-TR" dirty="0"/>
          </a:p>
        </p:txBody>
      </p:sp>
      <p:sp>
        <p:nvSpPr>
          <p:cNvPr id="4" name="3 İçerik Yer Tutucusu"/>
          <p:cNvSpPr>
            <a:spLocks noGrp="1"/>
          </p:cNvSpPr>
          <p:nvPr>
            <p:ph sz="half" idx="2"/>
          </p:nvPr>
        </p:nvSpPr>
        <p:spPr/>
        <p:txBody>
          <a:bodyPr/>
          <a:lstStyle/>
          <a:p>
            <a:r>
              <a:rPr lang="tr-TR" dirty="0" smtClean="0"/>
              <a:t>Bu ülkeler aynı zamanda en çok bal ihraç eden ülkelerdir.</a:t>
            </a:r>
          </a:p>
          <a:p>
            <a:r>
              <a:rPr lang="tr-TR" dirty="0" smtClean="0"/>
              <a:t>En çok bal ithal eden ülkeler ise;Almanya, ABD,Japonya,İngiltere, İtalya,İsviçre,Fransa, Avusturya ve diğer Avrupa ülkeleridir.</a:t>
            </a:r>
            <a:endParaRPr lang="tr-TR" dirty="0"/>
          </a:p>
        </p:txBody>
      </p:sp>
      <p:pic>
        <p:nvPicPr>
          <p:cNvPr id="17410" name="Picture 2" descr="C:\Users\ALATA\Desktop\images (18).jpg"/>
          <p:cNvPicPr>
            <a:picLocks noGrp="1" noChangeAspect="1" noChangeArrowheads="1"/>
          </p:cNvPicPr>
          <p:nvPr>
            <p:ph sz="half" idx="1"/>
          </p:nvPr>
        </p:nvPicPr>
        <p:blipFill>
          <a:blip r:embed="rId2"/>
          <a:srcRect/>
          <a:stretch>
            <a:fillRect/>
          </a:stretch>
        </p:blipFill>
        <p:spPr bwMode="auto">
          <a:xfrm>
            <a:off x="714348" y="1928802"/>
            <a:ext cx="3571899" cy="35719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DÜNYADA ARICILIK</a:t>
            </a:r>
            <a:endParaRPr lang="tr-TR" dirty="0"/>
          </a:p>
        </p:txBody>
      </p:sp>
      <p:sp>
        <p:nvSpPr>
          <p:cNvPr id="4" name="3 İçerik Yer Tutucusu"/>
          <p:cNvSpPr>
            <a:spLocks noGrp="1"/>
          </p:cNvSpPr>
          <p:nvPr>
            <p:ph sz="half" idx="2"/>
          </p:nvPr>
        </p:nvSpPr>
        <p:spPr/>
        <p:txBody>
          <a:bodyPr/>
          <a:lstStyle/>
          <a:p>
            <a:r>
              <a:rPr lang="tr-TR" dirty="0" smtClean="0"/>
              <a:t>Bu ülkelerden Almanya  Türkiye’nin üretiminden daha fazla bal ithal etmektedir.</a:t>
            </a:r>
          </a:p>
          <a:p>
            <a:r>
              <a:rPr lang="tr-TR" dirty="0" smtClean="0"/>
              <a:t>Balın yanında </a:t>
            </a:r>
            <a:r>
              <a:rPr lang="tr-TR" dirty="0" err="1" smtClean="0"/>
              <a:t>propolis</a:t>
            </a:r>
            <a:r>
              <a:rPr lang="tr-TR" dirty="0" smtClean="0"/>
              <a:t>, polen,arı sütü ve arı </a:t>
            </a:r>
            <a:r>
              <a:rPr lang="tr-TR" dirty="0" err="1" smtClean="0"/>
              <a:t>zehiride</a:t>
            </a:r>
            <a:r>
              <a:rPr lang="tr-TR" dirty="0" smtClean="0"/>
              <a:t> dünya </a:t>
            </a:r>
            <a:r>
              <a:rPr lang="tr-TR" dirty="0" err="1" smtClean="0"/>
              <a:t>ticare</a:t>
            </a:r>
            <a:r>
              <a:rPr lang="tr-TR" dirty="0" smtClean="0"/>
              <a:t>-tinde rol oynamaktadır.</a:t>
            </a:r>
            <a:endParaRPr lang="tr-TR" dirty="0"/>
          </a:p>
        </p:txBody>
      </p:sp>
      <p:pic>
        <p:nvPicPr>
          <p:cNvPr id="18435" name="Picture 3" descr="C:\Users\ALATA\Desktop\images (19).jpg"/>
          <p:cNvPicPr>
            <a:picLocks noGrp="1" noChangeAspect="1" noChangeArrowheads="1"/>
          </p:cNvPicPr>
          <p:nvPr>
            <p:ph sz="half" idx="1"/>
          </p:nvPr>
        </p:nvPicPr>
        <p:blipFill>
          <a:blip r:embed="rId2"/>
          <a:srcRect/>
          <a:stretch>
            <a:fillRect/>
          </a:stretch>
        </p:blipFill>
        <p:spPr bwMode="auto">
          <a:xfrm>
            <a:off x="428596" y="2071678"/>
            <a:ext cx="4071966" cy="335758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ARICILIĞIN TARİHÇESİ</a:t>
            </a:r>
            <a:endParaRPr lang="tr-TR" dirty="0"/>
          </a:p>
        </p:txBody>
      </p:sp>
      <p:sp>
        <p:nvSpPr>
          <p:cNvPr id="4" name="3 İçerik Yer Tutucusu"/>
          <p:cNvSpPr>
            <a:spLocks noGrp="1"/>
          </p:cNvSpPr>
          <p:nvPr>
            <p:ph sz="half" idx="2"/>
          </p:nvPr>
        </p:nvSpPr>
        <p:spPr/>
        <p:txBody>
          <a:bodyPr/>
          <a:lstStyle/>
          <a:p>
            <a:r>
              <a:rPr lang="tr-TR" dirty="0" smtClean="0"/>
              <a:t>Yapılan kazılarda elde edilen fosiller ve mağaralarda rastlanan kabartma resimler arıcılığın çok eski bir geçmişe sahip olduğuna delil sayılmaktadır.</a:t>
            </a:r>
            <a:endParaRPr lang="tr-TR" dirty="0"/>
          </a:p>
        </p:txBody>
      </p:sp>
      <p:pic>
        <p:nvPicPr>
          <p:cNvPr id="6" name="Picture 2" descr="C:\Users\ALATA\Desktop\images.jpg"/>
          <p:cNvPicPr>
            <a:picLocks noGrp="1" noChangeAspect="1" noChangeArrowheads="1"/>
          </p:cNvPicPr>
          <p:nvPr>
            <p:ph sz="half" idx="1"/>
          </p:nvPr>
        </p:nvPicPr>
        <p:blipFill>
          <a:blip r:embed="rId2"/>
          <a:srcRect/>
          <a:stretch>
            <a:fillRect/>
          </a:stretch>
        </p:blipFill>
        <p:spPr bwMode="auto">
          <a:xfrm>
            <a:off x="642910" y="2071678"/>
            <a:ext cx="3429024" cy="278608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POLİNASYONDA BAL ARILARI</a:t>
            </a:r>
            <a:endParaRPr lang="tr-TR" dirty="0"/>
          </a:p>
        </p:txBody>
      </p:sp>
      <p:sp>
        <p:nvSpPr>
          <p:cNvPr id="4" name="3 İçerik Yer Tutucusu"/>
          <p:cNvSpPr>
            <a:spLocks noGrp="1"/>
          </p:cNvSpPr>
          <p:nvPr>
            <p:ph sz="half" idx="2"/>
          </p:nvPr>
        </p:nvSpPr>
        <p:spPr/>
        <p:txBody>
          <a:bodyPr/>
          <a:lstStyle/>
          <a:p>
            <a:r>
              <a:rPr lang="tr-TR" dirty="0" smtClean="0"/>
              <a:t>Diğer yandan tarımı gelişmiş ülkelerde arıcılık,arı ürünleri üretiminin yanında hatta daha önemli olarak bitkisel üretimde miktar ve kalitenin arttırılması amacıyla yapılmaktadır.</a:t>
            </a:r>
            <a:endParaRPr lang="tr-TR" dirty="0"/>
          </a:p>
        </p:txBody>
      </p:sp>
      <p:pic>
        <p:nvPicPr>
          <p:cNvPr id="19459" name="Picture 3" descr="C:\Users\ALATA\Desktop\images (20).jpg"/>
          <p:cNvPicPr>
            <a:picLocks noGrp="1" noChangeAspect="1" noChangeArrowheads="1"/>
          </p:cNvPicPr>
          <p:nvPr>
            <p:ph sz="half" idx="1"/>
          </p:nvPr>
        </p:nvPicPr>
        <p:blipFill>
          <a:blip r:embed="rId2"/>
          <a:srcRect/>
          <a:stretch>
            <a:fillRect/>
          </a:stretch>
        </p:blipFill>
        <p:spPr bwMode="auto">
          <a:xfrm>
            <a:off x="857224" y="1643050"/>
            <a:ext cx="3500462" cy="378621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POLİNASYONDA BAL ARILARI</a:t>
            </a:r>
            <a:endParaRPr lang="tr-TR" dirty="0"/>
          </a:p>
        </p:txBody>
      </p:sp>
      <p:sp>
        <p:nvSpPr>
          <p:cNvPr id="4" name="3 İçerik Yer Tutucusu"/>
          <p:cNvSpPr>
            <a:spLocks noGrp="1"/>
          </p:cNvSpPr>
          <p:nvPr>
            <p:ph sz="half" idx="2"/>
          </p:nvPr>
        </p:nvSpPr>
        <p:spPr/>
        <p:txBody>
          <a:bodyPr>
            <a:normAutofit lnSpcReduction="10000"/>
          </a:bodyPr>
          <a:lstStyle/>
          <a:p>
            <a:r>
              <a:rPr lang="tr-TR" dirty="0" smtClean="0"/>
              <a:t>Örneğin ABD’de bitkisel üretimde bulunan üreticiler,üretim yaptıkları bitkilerde tozlaşmanın sağlanması için arıcılara 41 milyon dolar arı kirası öderken buna karşılı kendileri arıların üretime katkılarından 3.2 milyar dolar kazanmaktadırlar.</a:t>
            </a:r>
            <a:endParaRPr lang="tr-TR" dirty="0"/>
          </a:p>
        </p:txBody>
      </p:sp>
      <p:pic>
        <p:nvPicPr>
          <p:cNvPr id="20482" name="Picture 2" descr="C:\Users\ALATA\Desktop\images (21).jpg"/>
          <p:cNvPicPr>
            <a:picLocks noGrp="1" noChangeAspect="1" noChangeArrowheads="1"/>
          </p:cNvPicPr>
          <p:nvPr>
            <p:ph sz="half" idx="1"/>
          </p:nvPr>
        </p:nvPicPr>
        <p:blipFill>
          <a:blip r:embed="rId2"/>
          <a:srcRect/>
          <a:stretch>
            <a:fillRect/>
          </a:stretch>
        </p:blipFill>
        <p:spPr bwMode="auto">
          <a:xfrm>
            <a:off x="857224" y="1714488"/>
            <a:ext cx="3500462" cy="328614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POLİNASYONDA BAL ARILARI</a:t>
            </a:r>
            <a:endParaRPr lang="tr-TR" dirty="0"/>
          </a:p>
        </p:txBody>
      </p:sp>
      <p:sp>
        <p:nvSpPr>
          <p:cNvPr id="4" name="3 İçerik Yer Tutucusu"/>
          <p:cNvSpPr>
            <a:spLocks noGrp="1"/>
          </p:cNvSpPr>
          <p:nvPr>
            <p:ph sz="half" idx="2"/>
          </p:nvPr>
        </p:nvSpPr>
        <p:spPr/>
        <p:txBody>
          <a:bodyPr/>
          <a:lstStyle/>
          <a:p>
            <a:r>
              <a:rPr lang="tr-TR" dirty="0" smtClean="0"/>
              <a:t>Yine ABD’de yapılan bir çalışmada 40 dolayındaki bitki türünden elde edilen toplam 30 milyar dolarlık ürün değerinin yaklaşık 1/3’ü olan 10 milyar doların bal arılarından dolayı sağlandığı bulunmuştur.</a:t>
            </a:r>
            <a:endParaRPr lang="tr-TR" dirty="0"/>
          </a:p>
        </p:txBody>
      </p:sp>
      <p:pic>
        <p:nvPicPr>
          <p:cNvPr id="21506" name="Picture 2" descr="C:\Users\ALATA\Desktop\Ayçiçeği tarlası ve arı kovanı.jpg"/>
          <p:cNvPicPr>
            <a:picLocks noGrp="1" noChangeAspect="1" noChangeArrowheads="1"/>
          </p:cNvPicPr>
          <p:nvPr>
            <p:ph sz="half" idx="1"/>
          </p:nvPr>
        </p:nvPicPr>
        <p:blipFill>
          <a:blip r:embed="rId2"/>
          <a:srcRect/>
          <a:stretch>
            <a:fillRect/>
          </a:stretch>
        </p:blipFill>
        <p:spPr bwMode="auto">
          <a:xfrm>
            <a:off x="457200" y="1643050"/>
            <a:ext cx="4400552" cy="373460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TÜRKİYE ‘DE  ARICILIK</a:t>
            </a:r>
            <a:endParaRPr lang="tr-TR" dirty="0"/>
          </a:p>
        </p:txBody>
      </p:sp>
      <p:sp>
        <p:nvSpPr>
          <p:cNvPr id="6" name="5 İçerik Yer Tutucusu"/>
          <p:cNvSpPr>
            <a:spLocks noGrp="1"/>
          </p:cNvSpPr>
          <p:nvPr>
            <p:ph sz="half" idx="2"/>
          </p:nvPr>
        </p:nvSpPr>
        <p:spPr/>
        <p:txBody>
          <a:bodyPr>
            <a:normAutofit fontScale="92500" lnSpcReduction="10000"/>
          </a:bodyPr>
          <a:lstStyle/>
          <a:p>
            <a:r>
              <a:rPr lang="tr-TR" dirty="0" smtClean="0"/>
              <a:t>Dünyada 65 milyon koloni ile 1.5 milyon ton bal  üretimi yapılmaktadır.</a:t>
            </a:r>
          </a:p>
          <a:p>
            <a:r>
              <a:rPr lang="tr-TR" dirty="0" smtClean="0"/>
              <a:t>Türkiye ise 6.6 milyon koloni ile Çin’in arkasından 2.,bal üretim miktarı 94.000 ton ile 4.sırada yer almaktadır.</a:t>
            </a:r>
          </a:p>
          <a:p>
            <a:r>
              <a:rPr lang="tr-TR" dirty="0" smtClean="0"/>
              <a:t>Koloni başına verimde ise 17 kg ile 6. sırada yer almaktadır.</a:t>
            </a:r>
            <a:endParaRPr lang="tr-TR" dirty="0"/>
          </a:p>
        </p:txBody>
      </p:sp>
      <p:pic>
        <p:nvPicPr>
          <p:cNvPr id="5123" name="Picture 3" descr="C:\Users\ALATA\Desktop\bal hasadı 2014\DSC_0382.JPG"/>
          <p:cNvPicPr>
            <a:picLocks noGrp="1" noChangeAspect="1" noChangeArrowheads="1"/>
          </p:cNvPicPr>
          <p:nvPr>
            <p:ph sz="half" idx="1"/>
          </p:nvPr>
        </p:nvPicPr>
        <p:blipFill>
          <a:blip r:embed="rId2" cstate="print"/>
          <a:srcRect/>
          <a:stretch>
            <a:fillRect/>
          </a:stretch>
        </p:blipFill>
        <p:spPr bwMode="auto">
          <a:xfrm>
            <a:off x="977641" y="1500174"/>
            <a:ext cx="3063967" cy="462598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ÜLKEMİZDE ARICILIK</a:t>
            </a:r>
            <a:endParaRPr lang="tr-TR" dirty="0"/>
          </a:p>
        </p:txBody>
      </p:sp>
      <p:sp>
        <p:nvSpPr>
          <p:cNvPr id="4" name="3 İçerik Yer Tutucusu"/>
          <p:cNvSpPr>
            <a:spLocks noGrp="1"/>
          </p:cNvSpPr>
          <p:nvPr>
            <p:ph sz="half" idx="2"/>
          </p:nvPr>
        </p:nvSpPr>
        <p:spPr/>
        <p:txBody>
          <a:bodyPr>
            <a:normAutofit fontScale="92500" lnSpcReduction="20000"/>
          </a:bodyPr>
          <a:lstStyle/>
          <a:p>
            <a:r>
              <a:rPr lang="tr-TR" dirty="0" smtClean="0"/>
              <a:t> Ülke arıcılığında Ege Bölgesi ve Karadeniz Bölgesi önemli yere sahiptir. Türkiye koloni varlığının neredeyse % 50’ si, bal üretiminin ise % 50’ den fazlası bu iki bölgeye kayıtlı arı yetiştiricileri tarafından yapılmaktadır. Koloni varlığı ve bal üretimi bakımından öne çıkan üç ilimiz sırasıyla; Muğla, Ordu ve Adana’dır. </a:t>
            </a:r>
            <a:endParaRPr lang="tr-TR" dirty="0"/>
          </a:p>
        </p:txBody>
      </p:sp>
      <p:pic>
        <p:nvPicPr>
          <p:cNvPr id="4098" name="Picture 2"/>
          <p:cNvPicPr>
            <a:picLocks noGrp="1" noChangeAspect="1" noChangeArrowheads="1"/>
          </p:cNvPicPr>
          <p:nvPr>
            <p:ph sz="half" idx="1"/>
          </p:nvPr>
        </p:nvPicPr>
        <p:blipFill>
          <a:blip r:embed="rId2"/>
          <a:srcRect/>
          <a:stretch>
            <a:fillRect/>
          </a:stretch>
        </p:blipFill>
        <p:spPr bwMode="auto">
          <a:xfrm>
            <a:off x="571472" y="1571612"/>
            <a:ext cx="4329114" cy="38060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ÜLKEMİZDE ARICILIK</a:t>
            </a:r>
            <a:endParaRPr lang="tr-TR" dirty="0"/>
          </a:p>
        </p:txBody>
      </p:sp>
      <p:sp>
        <p:nvSpPr>
          <p:cNvPr id="6" name="5 İçerik Yer Tutucusu"/>
          <p:cNvSpPr>
            <a:spLocks noGrp="1"/>
          </p:cNvSpPr>
          <p:nvPr>
            <p:ph sz="half" idx="2"/>
          </p:nvPr>
        </p:nvSpPr>
        <p:spPr/>
        <p:txBody>
          <a:bodyPr>
            <a:normAutofit fontScale="92500" lnSpcReduction="20000"/>
          </a:bodyPr>
          <a:lstStyle/>
          <a:p>
            <a:r>
              <a:rPr lang="tr-TR" dirty="0" smtClean="0"/>
              <a:t>Türkiye Arı yetiştiricileri Birliği verilerine göre 57.000 kayıtlı arı üreticisi bulunmaktadır.</a:t>
            </a:r>
          </a:p>
          <a:p>
            <a:endParaRPr lang="tr-TR" dirty="0" smtClean="0"/>
          </a:p>
          <a:p>
            <a:endParaRPr lang="tr-TR" dirty="0" smtClean="0"/>
          </a:p>
          <a:p>
            <a:r>
              <a:rPr lang="tr-TR" dirty="0" smtClean="0"/>
              <a:t>Gezginci arıcılar için kovan başına verim 35-40 kg, sabitlerde ise 3-5 kg. Türkiye üretiminin yüzde 90'ını gezginci arıcılar oluşturuyor</a:t>
            </a:r>
            <a:endParaRPr lang="tr-TR" dirty="0"/>
          </a:p>
        </p:txBody>
      </p:sp>
      <p:pic>
        <p:nvPicPr>
          <p:cNvPr id="22530" name="Picture 2" descr="C:\Users\ALATA\Desktop\images (23).jpg"/>
          <p:cNvPicPr>
            <a:picLocks noGrp="1" noChangeAspect="1" noChangeArrowheads="1"/>
          </p:cNvPicPr>
          <p:nvPr>
            <p:ph sz="half" idx="1"/>
          </p:nvPr>
        </p:nvPicPr>
        <p:blipFill>
          <a:blip r:embed="rId2"/>
          <a:srcRect/>
          <a:stretch>
            <a:fillRect/>
          </a:stretch>
        </p:blipFill>
        <p:spPr bwMode="auto">
          <a:xfrm>
            <a:off x="571472" y="2000240"/>
            <a:ext cx="3857652" cy="378621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4" name="3 İçerik Yer Tutucusu"/>
          <p:cNvSpPr>
            <a:spLocks noGrp="1"/>
          </p:cNvSpPr>
          <p:nvPr>
            <p:ph sz="half" idx="2"/>
          </p:nvPr>
        </p:nvSpPr>
        <p:spPr/>
        <p:txBody>
          <a:bodyPr>
            <a:normAutofit fontScale="92500"/>
          </a:bodyPr>
          <a:lstStyle/>
          <a:p>
            <a:r>
              <a:rPr lang="tr-TR" dirty="0" smtClean="0"/>
              <a:t>İklim olarak çeşitlilik gösteren ülkemizde bu çeşitliliğe paralel çeşit ve kalitede ballar üretilmektedir. Narenciye, pamuk, </a:t>
            </a:r>
            <a:r>
              <a:rPr lang="tr-TR" dirty="0" err="1" smtClean="0"/>
              <a:t>ayçiçek</a:t>
            </a:r>
            <a:r>
              <a:rPr lang="tr-TR" dirty="0" smtClean="0"/>
              <a:t> meyve çiçeklerinden, üçgül, kekik, keçiboynuzu,keven sandal, çam, kestane, ıhlamur vs. her türlü balı üretmekteyiz. </a:t>
            </a:r>
            <a:endParaRPr lang="tr-TR" dirty="0"/>
          </a:p>
        </p:txBody>
      </p:sp>
      <p:pic>
        <p:nvPicPr>
          <p:cNvPr id="1027" name="Picture 3"/>
          <p:cNvPicPr>
            <a:picLocks noGrp="1" noChangeAspect="1" noChangeArrowheads="1"/>
          </p:cNvPicPr>
          <p:nvPr>
            <p:ph sz="half" idx="1"/>
          </p:nvPr>
        </p:nvPicPr>
        <p:blipFill>
          <a:blip r:embed="rId2"/>
          <a:srcRect/>
          <a:stretch>
            <a:fillRect/>
          </a:stretch>
        </p:blipFill>
        <p:spPr bwMode="auto">
          <a:xfrm>
            <a:off x="457200" y="2000240"/>
            <a:ext cx="4038600" cy="35719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ARICILIĞIN </a:t>
            </a:r>
            <a:r>
              <a:rPr lang="tr-TR" dirty="0" smtClean="0"/>
              <a:t>ÖNEMİ</a:t>
            </a:r>
            <a:endParaRPr lang="tr-TR" dirty="0"/>
          </a:p>
        </p:txBody>
      </p:sp>
      <p:sp>
        <p:nvSpPr>
          <p:cNvPr id="4" name="3 İçerik Yer Tutucusu"/>
          <p:cNvSpPr>
            <a:spLocks noGrp="1"/>
          </p:cNvSpPr>
          <p:nvPr>
            <p:ph sz="half" idx="2"/>
          </p:nvPr>
        </p:nvSpPr>
        <p:spPr/>
        <p:txBody>
          <a:bodyPr>
            <a:normAutofit fontScale="85000" lnSpcReduction="10000"/>
          </a:bodyPr>
          <a:lstStyle/>
          <a:p>
            <a:r>
              <a:rPr lang="tr-TR" dirty="0" smtClean="0"/>
              <a:t> Arıcılık: Bitkisel kaynakları, arazi ve emeği ile birlikte kullanarak ,insanın var oluşundan bu yana beslenme ve sağlık amacıyla kullanmaktan vazgeçmediği bal, polen, arı sütü, </a:t>
            </a:r>
            <a:r>
              <a:rPr lang="tr-TR" dirty="0" err="1" smtClean="0"/>
              <a:t>propolis</a:t>
            </a:r>
            <a:r>
              <a:rPr lang="tr-TR" dirty="0" smtClean="0"/>
              <a:t> ve arı zehri gibi ürünler ile günümüzde arıcılığın önemli gelir unsurlarından olan ana arı, oğul, paket arı gibi canlı materyal üretme faaliyetleridir.</a:t>
            </a:r>
          </a:p>
        </p:txBody>
      </p:sp>
      <p:pic>
        <p:nvPicPr>
          <p:cNvPr id="1026" name="Picture 2" descr="C:\Users\ALATA\Desktop\images (24).jpg"/>
          <p:cNvPicPr>
            <a:picLocks noGrp="1" noChangeAspect="1" noChangeArrowheads="1"/>
          </p:cNvPicPr>
          <p:nvPr>
            <p:ph sz="half" idx="1"/>
          </p:nvPr>
        </p:nvPicPr>
        <p:blipFill>
          <a:blip r:embed="rId2"/>
          <a:srcRect/>
          <a:stretch>
            <a:fillRect/>
          </a:stretch>
        </p:blipFill>
        <p:spPr bwMode="auto">
          <a:xfrm>
            <a:off x="857224" y="1785926"/>
            <a:ext cx="3643338" cy="385765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ARICILIĞIN ÖNEMİ</a:t>
            </a:r>
            <a:endParaRPr lang="tr-TR" dirty="0"/>
          </a:p>
        </p:txBody>
      </p:sp>
      <p:sp>
        <p:nvSpPr>
          <p:cNvPr id="4" name="3 İçerik Yer Tutucusu"/>
          <p:cNvSpPr>
            <a:spLocks noGrp="1"/>
          </p:cNvSpPr>
          <p:nvPr>
            <p:ph sz="half" idx="2"/>
          </p:nvPr>
        </p:nvSpPr>
        <p:spPr/>
        <p:txBody>
          <a:bodyPr>
            <a:normAutofit fontScale="77500" lnSpcReduction="20000"/>
          </a:bodyPr>
          <a:lstStyle/>
          <a:p>
            <a:r>
              <a:rPr lang="tr-TR" dirty="0" smtClean="0"/>
              <a:t>Arıcılığın temel öncelikleri değerlendirildiğinde şu önemli özellikleri ortaya çıkmaktadır:</a:t>
            </a:r>
          </a:p>
          <a:p>
            <a:r>
              <a:rPr lang="tr-TR" dirty="0" smtClean="0"/>
              <a:t> Bal arıları, niteliği ne olursa  olsun her   türlü arazide yetişen çoğu bitkiden nektar ve polen toplayarak bunları en değerli ve yararlı ürünlere dönüştürür. Arıcılık yapılmadığında bu kaynaklar boşa gitmektedir, başka şekilde değerlendirme şansı da yoktur.</a:t>
            </a:r>
          </a:p>
          <a:p>
            <a:endParaRPr lang="tr-TR" dirty="0"/>
          </a:p>
        </p:txBody>
      </p:sp>
      <p:pic>
        <p:nvPicPr>
          <p:cNvPr id="2050" name="Picture 2" descr="C:\Users\ALATA\Desktop\images (25).jpg"/>
          <p:cNvPicPr>
            <a:picLocks noGrp="1" noChangeAspect="1" noChangeArrowheads="1"/>
          </p:cNvPicPr>
          <p:nvPr>
            <p:ph sz="half" idx="1"/>
          </p:nvPr>
        </p:nvPicPr>
        <p:blipFill>
          <a:blip r:embed="rId2"/>
          <a:srcRect/>
          <a:stretch>
            <a:fillRect/>
          </a:stretch>
        </p:blipFill>
        <p:spPr bwMode="auto">
          <a:xfrm>
            <a:off x="857224" y="1714488"/>
            <a:ext cx="3357586" cy="364333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ARICILIĞIN EKONOMİYE KATKISI</a:t>
            </a:r>
            <a:endParaRPr lang="tr-TR" dirty="0"/>
          </a:p>
        </p:txBody>
      </p:sp>
      <p:sp>
        <p:nvSpPr>
          <p:cNvPr id="4" name="3 İçerik Yer Tutucusu"/>
          <p:cNvSpPr>
            <a:spLocks noGrp="1"/>
          </p:cNvSpPr>
          <p:nvPr>
            <p:ph sz="half" idx="2"/>
          </p:nvPr>
        </p:nvSpPr>
        <p:spPr/>
        <p:txBody>
          <a:bodyPr>
            <a:normAutofit fontScale="85000" lnSpcReduction="10000"/>
          </a:bodyPr>
          <a:lstStyle/>
          <a:p>
            <a:r>
              <a:rPr lang="tr-TR" dirty="0" smtClean="0"/>
              <a:t> </a:t>
            </a:r>
            <a:r>
              <a:rPr lang="tr-TR" b="1" dirty="0" smtClean="0"/>
              <a:t>Arıcılık, arazi varlığına bağlı bir iş kolu değildir. Bu özelliği ile herkes için bir istihdam, gelir ve sağlıklı beslenme aracı olma özelliğindedir.</a:t>
            </a:r>
            <a:endParaRPr lang="tr-TR" dirty="0" smtClean="0"/>
          </a:p>
          <a:p>
            <a:r>
              <a:rPr lang="tr-TR" b="1" dirty="0" smtClean="0"/>
              <a:t>Arı </a:t>
            </a:r>
            <a:r>
              <a:rPr lang="tr-TR" b="1" dirty="0" smtClean="0"/>
              <a:t>yetiştiriciliğinde sermaye başta olmak üzere, gerekli tüm ekipman ve canlı materyal yurt içinde temin edilmekte ve dışa bağımlılık bulunmamaktadır.</a:t>
            </a:r>
            <a:endParaRPr lang="tr-TR" dirty="0" smtClean="0"/>
          </a:p>
          <a:p>
            <a:endParaRPr lang="tr-TR" dirty="0"/>
          </a:p>
        </p:txBody>
      </p:sp>
      <p:pic>
        <p:nvPicPr>
          <p:cNvPr id="2050" name="Picture 2" descr="C:\Users\ALATA\Desktop\images (8).jpg"/>
          <p:cNvPicPr>
            <a:picLocks noGrp="1" noChangeAspect="1" noChangeArrowheads="1"/>
          </p:cNvPicPr>
          <p:nvPr>
            <p:ph sz="half" idx="1"/>
          </p:nvPr>
        </p:nvPicPr>
        <p:blipFill>
          <a:blip r:embed="rId2"/>
          <a:srcRect/>
          <a:stretch>
            <a:fillRect/>
          </a:stretch>
        </p:blipFill>
        <p:spPr bwMode="auto">
          <a:xfrm>
            <a:off x="857224" y="1357298"/>
            <a:ext cx="3571900" cy="2428892"/>
          </a:xfrm>
          <a:prstGeom prst="rect">
            <a:avLst/>
          </a:prstGeom>
          <a:noFill/>
        </p:spPr>
      </p:pic>
      <p:pic>
        <p:nvPicPr>
          <p:cNvPr id="2051" name="Picture 3" descr="C:\Users\ALATA\Desktop\images (9).jpg"/>
          <p:cNvPicPr>
            <a:picLocks noChangeAspect="1" noChangeArrowheads="1"/>
          </p:cNvPicPr>
          <p:nvPr/>
        </p:nvPicPr>
        <p:blipFill>
          <a:blip r:embed="rId3"/>
          <a:srcRect/>
          <a:stretch>
            <a:fillRect/>
          </a:stretch>
        </p:blipFill>
        <p:spPr bwMode="auto">
          <a:xfrm>
            <a:off x="857224" y="3786190"/>
            <a:ext cx="3571900" cy="242889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ARICILIK TARİHİ </a:t>
            </a:r>
            <a:endParaRPr lang="tr-TR" dirty="0"/>
          </a:p>
        </p:txBody>
      </p:sp>
      <p:sp>
        <p:nvSpPr>
          <p:cNvPr id="4" name="3 İçerik Yer Tutucusu"/>
          <p:cNvSpPr>
            <a:spLocks noGrp="1"/>
          </p:cNvSpPr>
          <p:nvPr>
            <p:ph sz="half" idx="2"/>
          </p:nvPr>
        </p:nvSpPr>
        <p:spPr/>
        <p:txBody>
          <a:bodyPr/>
          <a:lstStyle/>
          <a:p>
            <a:r>
              <a:rPr lang="tr-TR" dirty="0" smtClean="0"/>
              <a:t>İspanya'nın  </a:t>
            </a:r>
            <a:r>
              <a:rPr lang="tr-TR" dirty="0" err="1" smtClean="0"/>
              <a:t>Bicorp</a:t>
            </a:r>
            <a:r>
              <a:rPr lang="tr-TR" dirty="0" smtClean="0"/>
              <a:t> </a:t>
            </a:r>
            <a:r>
              <a:rPr lang="tr-TR" dirty="0" err="1" smtClean="0"/>
              <a:t>Valencia</a:t>
            </a:r>
            <a:r>
              <a:rPr lang="tr-TR" dirty="0" smtClean="0"/>
              <a:t> kasabasında bulunan </a:t>
            </a:r>
            <a:r>
              <a:rPr lang="tr-TR" dirty="0" err="1" smtClean="0"/>
              <a:t>M.ö</a:t>
            </a:r>
            <a:r>
              <a:rPr lang="tr-TR" dirty="0" smtClean="0"/>
              <a:t> 7000 yıllarında yapıldığı tahmin edilen mağara resimlerinde arılarla çevrili bir kadın bal alırken görülmektedir.</a:t>
            </a:r>
          </a:p>
          <a:p>
            <a:endParaRPr lang="tr-TR" dirty="0"/>
          </a:p>
        </p:txBody>
      </p:sp>
      <p:pic>
        <p:nvPicPr>
          <p:cNvPr id="1027" name="Picture 3" descr="C:\Users\ALATA\Desktop\indir (1).jpg"/>
          <p:cNvPicPr>
            <a:picLocks noGrp="1" noChangeAspect="1" noChangeArrowheads="1"/>
          </p:cNvPicPr>
          <p:nvPr>
            <p:ph sz="half" idx="1"/>
          </p:nvPr>
        </p:nvPicPr>
        <p:blipFill>
          <a:blip r:embed="rId2"/>
          <a:srcRect/>
          <a:stretch>
            <a:fillRect/>
          </a:stretch>
        </p:blipFill>
        <p:spPr bwMode="auto">
          <a:xfrm>
            <a:off x="785786" y="1357298"/>
            <a:ext cx="3571900" cy="400052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ARICILIĞIN EKONOMİYE KATKISI</a:t>
            </a:r>
            <a:endParaRPr lang="tr-TR" dirty="0"/>
          </a:p>
        </p:txBody>
      </p:sp>
      <p:sp>
        <p:nvSpPr>
          <p:cNvPr id="4" name="3 İçerik Yer Tutucusu"/>
          <p:cNvSpPr>
            <a:spLocks noGrp="1"/>
          </p:cNvSpPr>
          <p:nvPr>
            <p:ph sz="half" idx="2"/>
          </p:nvPr>
        </p:nvSpPr>
        <p:spPr/>
        <p:txBody>
          <a:bodyPr>
            <a:normAutofit fontScale="85000" lnSpcReduction="20000"/>
          </a:bodyPr>
          <a:lstStyle/>
          <a:p>
            <a:r>
              <a:rPr lang="tr-TR" b="1" dirty="0" smtClean="0"/>
              <a:t>Arıcılık    faaliyeti   sonunda</a:t>
            </a:r>
          </a:p>
          <a:p>
            <a:r>
              <a:rPr lang="tr-TR" b="1" dirty="0" smtClean="0"/>
              <a:t> bal balmumu </a:t>
            </a:r>
            <a:r>
              <a:rPr lang="tr-TR" b="1" dirty="0" err="1" smtClean="0"/>
              <a:t>propolis</a:t>
            </a:r>
            <a:r>
              <a:rPr lang="tr-TR" b="1" dirty="0" smtClean="0"/>
              <a:t>  gibi </a:t>
            </a:r>
          </a:p>
          <a:p>
            <a:r>
              <a:rPr lang="tr-TR" b="1" dirty="0" smtClean="0"/>
              <a:t> bozulmadan saklanabilen ve her piyasada değeri fiyattan satılabilen ürünler üretilir.</a:t>
            </a:r>
            <a:endParaRPr lang="tr-TR" dirty="0" smtClean="0"/>
          </a:p>
          <a:p>
            <a:r>
              <a:rPr lang="tr-TR" dirty="0" smtClean="0"/>
              <a:t> </a:t>
            </a:r>
            <a:r>
              <a:rPr lang="tr-TR" b="1" dirty="0" smtClean="0"/>
              <a:t>Balarısı  bitkisel  üretimin </a:t>
            </a:r>
          </a:p>
          <a:p>
            <a:r>
              <a:rPr lang="tr-TR" b="1" dirty="0" smtClean="0"/>
              <a:t> gerçekleşmesinde ve </a:t>
            </a:r>
            <a:r>
              <a:rPr lang="tr-TR" b="1" dirty="0" err="1" smtClean="0"/>
              <a:t>sü</a:t>
            </a:r>
            <a:r>
              <a:rPr lang="tr-TR" b="1" dirty="0" smtClean="0"/>
              <a:t>-</a:t>
            </a:r>
            <a:r>
              <a:rPr lang="tr-TR" b="1" dirty="0" err="1" smtClean="0"/>
              <a:t>rekliliğinde</a:t>
            </a:r>
            <a:r>
              <a:rPr lang="tr-TR" b="1" dirty="0" smtClean="0"/>
              <a:t>  en önemli girdidir. Üründen ürüne, bölgeden bölgeye taşınabilen tek tozlaşma vektörüdür.</a:t>
            </a:r>
            <a:endParaRPr lang="tr-TR" dirty="0" smtClean="0"/>
          </a:p>
          <a:p>
            <a:endParaRPr lang="tr-TR" dirty="0"/>
          </a:p>
        </p:txBody>
      </p:sp>
      <p:pic>
        <p:nvPicPr>
          <p:cNvPr id="3074" name="Picture 2" descr="C:\Users\ALATA\Desktop\images (26).jpg"/>
          <p:cNvPicPr>
            <a:picLocks noGrp="1" noChangeAspect="1" noChangeArrowheads="1"/>
          </p:cNvPicPr>
          <p:nvPr>
            <p:ph sz="half" idx="1"/>
          </p:nvPr>
        </p:nvPicPr>
        <p:blipFill>
          <a:blip r:embed="rId2"/>
          <a:srcRect/>
          <a:stretch>
            <a:fillRect/>
          </a:stretch>
        </p:blipFill>
        <p:spPr bwMode="auto">
          <a:xfrm>
            <a:off x="571472" y="3643314"/>
            <a:ext cx="3643338" cy="2786081"/>
          </a:xfrm>
          <a:prstGeom prst="rect">
            <a:avLst/>
          </a:prstGeom>
          <a:noFill/>
        </p:spPr>
      </p:pic>
      <p:pic>
        <p:nvPicPr>
          <p:cNvPr id="3" name="Picture 2" descr="C:\Users\ALATA\Desktop\images (6).jpg"/>
          <p:cNvPicPr>
            <a:picLocks noChangeAspect="1" noChangeArrowheads="1"/>
          </p:cNvPicPr>
          <p:nvPr/>
        </p:nvPicPr>
        <p:blipFill>
          <a:blip r:embed="rId3"/>
          <a:srcRect/>
          <a:stretch>
            <a:fillRect/>
          </a:stretch>
        </p:blipFill>
        <p:spPr bwMode="auto">
          <a:xfrm>
            <a:off x="571472" y="1142984"/>
            <a:ext cx="3643338" cy="250033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ARICILIĞIN ÖNEMİ</a:t>
            </a:r>
            <a:endParaRPr lang="tr-TR" dirty="0"/>
          </a:p>
        </p:txBody>
      </p:sp>
      <p:sp>
        <p:nvSpPr>
          <p:cNvPr id="4" name="3 İçerik Yer Tutucusu"/>
          <p:cNvSpPr>
            <a:spLocks noGrp="1"/>
          </p:cNvSpPr>
          <p:nvPr>
            <p:ph sz="half" idx="2"/>
          </p:nvPr>
        </p:nvSpPr>
        <p:spPr/>
        <p:txBody>
          <a:bodyPr>
            <a:normAutofit fontScale="92500" lnSpcReduction="10000"/>
          </a:bodyPr>
          <a:lstStyle/>
          <a:p>
            <a:r>
              <a:rPr lang="tr-TR" dirty="0" smtClean="0"/>
              <a:t> </a:t>
            </a:r>
            <a:r>
              <a:rPr lang="tr-TR" b="1" dirty="0" smtClean="0"/>
              <a:t>Türkiye'de    bugün   sanayileşme   ve  kentleşme süreci  yaşanmakta ,  bir taraftan da nüfus artışı devam etmektedir. Tarım arazilerinde bölünmeler sürmekte, optimum işletme büyüklükleri sağlanamamaktadır. Üretim hala geleneksel tarım teknikleri ile sürdürülmektedir. </a:t>
            </a:r>
            <a:endParaRPr lang="tr-TR" dirty="0"/>
          </a:p>
        </p:txBody>
      </p:sp>
      <p:pic>
        <p:nvPicPr>
          <p:cNvPr id="4098" name="Picture 2" descr="C:\Users\ALATA\Desktop\images (27).jpg"/>
          <p:cNvPicPr>
            <a:picLocks noGrp="1" noChangeAspect="1" noChangeArrowheads="1"/>
          </p:cNvPicPr>
          <p:nvPr>
            <p:ph sz="half" idx="1"/>
          </p:nvPr>
        </p:nvPicPr>
        <p:blipFill>
          <a:blip r:embed="rId2"/>
          <a:srcRect/>
          <a:stretch>
            <a:fillRect/>
          </a:stretch>
        </p:blipFill>
        <p:spPr bwMode="auto">
          <a:xfrm>
            <a:off x="714348" y="1714488"/>
            <a:ext cx="3786214" cy="364333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ARICILIĞIN ÖNEMİ</a:t>
            </a:r>
            <a:endParaRPr lang="tr-TR" dirty="0"/>
          </a:p>
        </p:txBody>
      </p:sp>
      <p:sp>
        <p:nvSpPr>
          <p:cNvPr id="4" name="3 İçerik Yer Tutucusu"/>
          <p:cNvSpPr>
            <a:spLocks noGrp="1"/>
          </p:cNvSpPr>
          <p:nvPr>
            <p:ph sz="half" idx="2"/>
          </p:nvPr>
        </p:nvSpPr>
        <p:spPr/>
        <p:txBody>
          <a:bodyPr>
            <a:normAutofit fontScale="92500" lnSpcReduction="10000"/>
          </a:bodyPr>
          <a:lstStyle/>
          <a:p>
            <a:r>
              <a:rPr lang="tr-TR" dirty="0" smtClean="0"/>
              <a:t>Kısacası arıcılık bir üretim dalı olarak ülke ekonomisine doğrudan katkısı 160 triyon liradır.Arıcılığın tozlaşma yolu ile ekonomiye olan katkısı bal ve balmumu ile olan katkının en az 10 katı olduğu dikkate alındığında  arıcılığın ülke ekonomisine katkısı 1.6 – 2.4 katrilyon </a:t>
            </a:r>
            <a:r>
              <a:rPr lang="tr-TR" dirty="0" err="1" smtClean="0"/>
              <a:t>Tldir</a:t>
            </a:r>
            <a:r>
              <a:rPr lang="tr-TR" dirty="0" smtClean="0"/>
              <a:t>.</a:t>
            </a:r>
            <a:endParaRPr lang="tr-TR" dirty="0"/>
          </a:p>
        </p:txBody>
      </p:sp>
      <p:pic>
        <p:nvPicPr>
          <p:cNvPr id="1026" name="Picture 2" descr="C:\Users\ALATA\Desktop\images (7).jpg"/>
          <p:cNvPicPr>
            <a:picLocks noGrp="1" noChangeAspect="1" noChangeArrowheads="1"/>
          </p:cNvPicPr>
          <p:nvPr>
            <p:ph sz="half" idx="1"/>
          </p:nvPr>
        </p:nvPicPr>
        <p:blipFill>
          <a:blip r:embed="rId2"/>
          <a:srcRect/>
          <a:stretch>
            <a:fillRect/>
          </a:stretch>
        </p:blipFill>
        <p:spPr bwMode="auto">
          <a:xfrm>
            <a:off x="714348" y="1785926"/>
            <a:ext cx="3857652" cy="364333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ARICILIĞIN ÖNEMİ</a:t>
            </a:r>
            <a:endParaRPr lang="tr-TR" dirty="0"/>
          </a:p>
        </p:txBody>
      </p:sp>
      <p:sp>
        <p:nvSpPr>
          <p:cNvPr id="4" name="3 İçerik Yer Tutucusu"/>
          <p:cNvSpPr>
            <a:spLocks noGrp="1"/>
          </p:cNvSpPr>
          <p:nvPr>
            <p:ph sz="half" idx="2"/>
          </p:nvPr>
        </p:nvSpPr>
        <p:spPr/>
        <p:txBody>
          <a:bodyPr/>
          <a:lstStyle/>
          <a:p>
            <a:r>
              <a:rPr lang="tr-TR" b="1" dirty="0" smtClean="0"/>
              <a:t>Ayrıca, büyük çoğunluğu kırsal kesimde yaşayan ve yeterli toprağı olmayan 150.000 dolayındaki kişi için istihdam kaynağı olması arıcılığın ülkemiz ekonomisi yönünden önemini ortaya koymaktadır</a:t>
            </a:r>
            <a:endParaRPr lang="tr-TR" dirty="0"/>
          </a:p>
        </p:txBody>
      </p:sp>
      <p:pic>
        <p:nvPicPr>
          <p:cNvPr id="5122" name="Picture 2" descr="C:\Users\ALATA\Desktop\images (28).jpg"/>
          <p:cNvPicPr>
            <a:picLocks noGrp="1" noChangeAspect="1" noChangeArrowheads="1"/>
          </p:cNvPicPr>
          <p:nvPr>
            <p:ph sz="half" idx="1"/>
          </p:nvPr>
        </p:nvPicPr>
        <p:blipFill>
          <a:blip r:embed="rId2"/>
          <a:srcRect/>
          <a:stretch>
            <a:fillRect/>
          </a:stretch>
        </p:blipFill>
        <p:spPr bwMode="auto">
          <a:xfrm>
            <a:off x="857224" y="1928802"/>
            <a:ext cx="3643338" cy="342902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ARICILIĞIN ÖNEMİ</a:t>
            </a:r>
            <a:endParaRPr lang="tr-TR" dirty="0"/>
          </a:p>
        </p:txBody>
      </p:sp>
      <p:sp>
        <p:nvSpPr>
          <p:cNvPr id="4" name="3 İçerik Yer Tutucusu"/>
          <p:cNvSpPr>
            <a:spLocks noGrp="1"/>
          </p:cNvSpPr>
          <p:nvPr>
            <p:ph sz="half" idx="2"/>
          </p:nvPr>
        </p:nvSpPr>
        <p:spPr/>
        <p:txBody>
          <a:bodyPr>
            <a:normAutofit fontScale="77500" lnSpcReduction="20000"/>
          </a:bodyPr>
          <a:lstStyle/>
          <a:p>
            <a:r>
              <a:rPr lang="tr-TR" b="1" dirty="0" smtClean="0"/>
              <a:t>Türkiye coğrafyası dikkate alındığında rakım hem batıdan doğuya, hem de kuzey-güney doğrultusunda iç kesimlere doğru artmaktadır. Anadolu'nun bu kendine özgü topografyası, bitkilerin farklı bölgelerde yılın değişik dönemlerinde çiçeklenmesine yol açarak ülkemizi arıcılık açısından uygun bir ekolojiye sahip kılmaktadır. Ülkemiz dünya ballı bitkiler florasının da 3/4 üne sahiptir.</a:t>
            </a:r>
            <a:endParaRPr lang="tr-TR" dirty="0" smtClean="0"/>
          </a:p>
          <a:p>
            <a:endParaRPr lang="tr-TR" dirty="0" smtClean="0"/>
          </a:p>
          <a:p>
            <a:endParaRPr lang="tr-TR" dirty="0"/>
          </a:p>
        </p:txBody>
      </p:sp>
      <p:pic>
        <p:nvPicPr>
          <p:cNvPr id="6146" name="Picture 2" descr="C:\Users\ALATA\Desktop\indir (11).jpg"/>
          <p:cNvPicPr>
            <a:picLocks noGrp="1" noChangeAspect="1" noChangeArrowheads="1"/>
          </p:cNvPicPr>
          <p:nvPr>
            <p:ph sz="half" idx="1"/>
          </p:nvPr>
        </p:nvPicPr>
        <p:blipFill>
          <a:blip r:embed="rId2"/>
          <a:srcRect/>
          <a:stretch>
            <a:fillRect/>
          </a:stretch>
        </p:blipFill>
        <p:spPr bwMode="auto">
          <a:xfrm>
            <a:off x="714348" y="1785926"/>
            <a:ext cx="3762378" cy="385765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normAutofit fontScale="90000"/>
          </a:bodyPr>
          <a:lstStyle/>
          <a:p>
            <a:r>
              <a:rPr lang="tr-TR" dirty="0" smtClean="0"/>
              <a:t/>
            </a:r>
            <a:br>
              <a:rPr lang="tr-TR" dirty="0" smtClean="0"/>
            </a:br>
            <a:endParaRPr lang="tr-TR" dirty="0"/>
          </a:p>
        </p:txBody>
      </p:sp>
      <p:sp>
        <p:nvSpPr>
          <p:cNvPr id="5" name="4 Dikdörtgen"/>
          <p:cNvSpPr/>
          <p:nvPr/>
        </p:nvSpPr>
        <p:spPr>
          <a:xfrm>
            <a:off x="3000364" y="2143116"/>
            <a:ext cx="4045788" cy="923330"/>
          </a:xfrm>
          <a:prstGeom prst="rect">
            <a:avLst/>
          </a:prstGeom>
        </p:spPr>
        <p:txBody>
          <a:bodyPr wrap="none">
            <a:spAutoFit/>
          </a:bodyPr>
          <a:lstStyle/>
          <a:p>
            <a:r>
              <a:rPr lang="tr-TR" sz="5400" dirty="0" smtClean="0"/>
              <a:t>TEŞEKKÜRLER</a:t>
            </a:r>
            <a:endParaRPr lang="tr-TR" sz="5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dirty="0"/>
          </a:p>
        </p:txBody>
      </p:sp>
      <p:sp>
        <p:nvSpPr>
          <p:cNvPr id="4" name="3 İçerik Yer Tutucusu"/>
          <p:cNvSpPr>
            <a:spLocks noGrp="1"/>
          </p:cNvSpPr>
          <p:nvPr>
            <p:ph sz="half" idx="2"/>
          </p:nvPr>
        </p:nvSpPr>
        <p:spPr/>
        <p:txBody>
          <a:bodyPr/>
          <a:lstStyle/>
          <a:p>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ARICILIK TARİHİ</a:t>
            </a:r>
            <a:endParaRPr lang="tr-TR" dirty="0"/>
          </a:p>
        </p:txBody>
      </p:sp>
      <p:sp>
        <p:nvSpPr>
          <p:cNvPr id="4" name="3 İçerik Yer Tutucusu"/>
          <p:cNvSpPr>
            <a:spLocks noGrp="1"/>
          </p:cNvSpPr>
          <p:nvPr>
            <p:ph sz="half" idx="2"/>
          </p:nvPr>
        </p:nvSpPr>
        <p:spPr/>
        <p:txBody>
          <a:bodyPr>
            <a:normAutofit/>
          </a:bodyPr>
          <a:lstStyle/>
          <a:p>
            <a:r>
              <a:rPr lang="tr-TR" dirty="0" smtClean="0"/>
              <a:t>Mısır firavunlarının mezarlarında bulunan balmumları ise bundan 3-4 bin yıl önce arılardan bal alındığının kesin bir delil olarak kabul edilmektedir. </a:t>
            </a:r>
            <a:endParaRPr lang="tr-TR" dirty="0"/>
          </a:p>
        </p:txBody>
      </p:sp>
      <p:pic>
        <p:nvPicPr>
          <p:cNvPr id="1026" name="Picture 2" descr="C:\Users\ALATA\Desktop\images (5).jpg"/>
          <p:cNvPicPr>
            <a:picLocks noGrp="1" noChangeAspect="1" noChangeArrowheads="1"/>
          </p:cNvPicPr>
          <p:nvPr>
            <p:ph sz="half" idx="1"/>
          </p:nvPr>
        </p:nvPicPr>
        <p:blipFill>
          <a:blip r:embed="rId2"/>
          <a:srcRect/>
          <a:stretch>
            <a:fillRect/>
          </a:stretch>
        </p:blipFill>
        <p:spPr bwMode="auto">
          <a:xfrm>
            <a:off x="642910" y="2000240"/>
            <a:ext cx="3571900" cy="342902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ARICILIK TARİHİ</a:t>
            </a:r>
            <a:endParaRPr lang="tr-TR" dirty="0"/>
          </a:p>
        </p:txBody>
      </p:sp>
      <p:sp>
        <p:nvSpPr>
          <p:cNvPr id="4" name="3 İçerik Yer Tutucusu"/>
          <p:cNvSpPr>
            <a:spLocks noGrp="1"/>
          </p:cNvSpPr>
          <p:nvPr>
            <p:ph sz="half" idx="2"/>
          </p:nvPr>
        </p:nvSpPr>
        <p:spPr/>
        <p:txBody>
          <a:bodyPr/>
          <a:lstStyle/>
          <a:p>
            <a:r>
              <a:rPr lang="tr-TR" dirty="0" smtClean="0"/>
              <a:t>İlk gezgin arıcılık ise </a:t>
            </a:r>
            <a:r>
              <a:rPr lang="tr-TR" dirty="0" err="1" smtClean="0"/>
              <a:t>M.ö</a:t>
            </a:r>
            <a:r>
              <a:rPr lang="tr-TR" dirty="0" smtClean="0"/>
              <a:t> 3000 yıllarında eski Mısır'da başlamıştır. Arıcılar arılarını Nil nehri üzerinde sallarla aşağı ve yukarı mısır arasında taşıyarak bal üretimlerini artırmıştır.</a:t>
            </a:r>
            <a:endParaRPr lang="tr-TR" dirty="0"/>
          </a:p>
        </p:txBody>
      </p:sp>
      <p:pic>
        <p:nvPicPr>
          <p:cNvPr id="4099" name="Picture 3"/>
          <p:cNvPicPr>
            <a:picLocks noGrp="1" noChangeAspect="1" noChangeArrowheads="1"/>
          </p:cNvPicPr>
          <p:nvPr>
            <p:ph sz="half" idx="1"/>
          </p:nvPr>
        </p:nvPicPr>
        <p:blipFill>
          <a:blip r:embed="rId2"/>
          <a:srcRect/>
          <a:stretch>
            <a:fillRect/>
          </a:stretch>
        </p:blipFill>
        <p:spPr bwMode="auto">
          <a:xfrm>
            <a:off x="785787" y="1714488"/>
            <a:ext cx="3571900" cy="35718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ARICILIK TARİHİ</a:t>
            </a:r>
            <a:endParaRPr lang="tr-TR" dirty="0"/>
          </a:p>
        </p:txBody>
      </p:sp>
      <p:sp>
        <p:nvSpPr>
          <p:cNvPr id="4" name="3 İçerik Yer Tutucusu"/>
          <p:cNvSpPr>
            <a:spLocks noGrp="1"/>
          </p:cNvSpPr>
          <p:nvPr>
            <p:ph sz="half" idx="2"/>
          </p:nvPr>
        </p:nvSpPr>
        <p:spPr/>
        <p:txBody>
          <a:bodyPr>
            <a:normAutofit fontScale="85000" lnSpcReduction="10000"/>
          </a:bodyPr>
          <a:lstStyle/>
          <a:p>
            <a:r>
              <a:rPr lang="tr-TR" dirty="0" smtClean="0"/>
              <a:t>İspanyada yapılan kazılarla eski Yunan, Hitit, Roma, Çin medeniyetlerine ait tarihi eserlerde bulunan deliller de arıcılığın bilindiğinin göstergesi olarak kabul edilmiştir. Türk milleti eskiden beri arıcılığa önem vermiş ve uygulamıştır. </a:t>
            </a:r>
            <a:r>
              <a:rPr lang="tr-TR" dirty="0" err="1" smtClean="0"/>
              <a:t>Fatih’inve</a:t>
            </a:r>
            <a:r>
              <a:rPr lang="tr-TR" dirty="0" smtClean="0"/>
              <a:t> Sultan Süleyman '</a:t>
            </a:r>
            <a:r>
              <a:rPr lang="tr-TR" dirty="0" err="1" smtClean="0"/>
              <a:t>ın</a:t>
            </a:r>
            <a:r>
              <a:rPr lang="tr-TR" dirty="0" smtClean="0"/>
              <a:t> kanunnamelerinde arıcılığa ait hükümler bulunmaktadır.</a:t>
            </a:r>
            <a:endParaRPr lang="tr-TR" dirty="0"/>
          </a:p>
        </p:txBody>
      </p:sp>
      <p:pic>
        <p:nvPicPr>
          <p:cNvPr id="5122" name="Picture 2" descr="C:\Users\ALATA\Desktop\indir (5).jpg"/>
          <p:cNvPicPr>
            <a:picLocks noGrp="1" noChangeAspect="1" noChangeArrowheads="1"/>
          </p:cNvPicPr>
          <p:nvPr>
            <p:ph sz="half" idx="1"/>
          </p:nvPr>
        </p:nvPicPr>
        <p:blipFill>
          <a:blip r:embed="rId2"/>
          <a:srcRect/>
          <a:stretch>
            <a:fillRect/>
          </a:stretch>
        </p:blipFill>
        <p:spPr bwMode="auto">
          <a:xfrm>
            <a:off x="785786" y="1857364"/>
            <a:ext cx="3357569" cy="407196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ARICILIK TARİHİ</a:t>
            </a:r>
            <a:endParaRPr lang="tr-TR" dirty="0"/>
          </a:p>
        </p:txBody>
      </p:sp>
      <p:sp>
        <p:nvSpPr>
          <p:cNvPr id="4" name="3 İçerik Yer Tutucusu"/>
          <p:cNvSpPr>
            <a:spLocks noGrp="1"/>
          </p:cNvSpPr>
          <p:nvPr>
            <p:ph sz="half" idx="2"/>
          </p:nvPr>
        </p:nvSpPr>
        <p:spPr>
          <a:xfrm>
            <a:off x="4648200" y="1617681"/>
            <a:ext cx="4038600" cy="4525963"/>
          </a:xfrm>
        </p:spPr>
        <p:txBody>
          <a:bodyPr>
            <a:normAutofit lnSpcReduction="10000"/>
          </a:bodyPr>
          <a:lstStyle/>
          <a:p>
            <a:r>
              <a:rPr lang="tr-TR" dirty="0" smtClean="0"/>
              <a:t>Arıcılık insanlık tarihinden beri kutsal sayılan bir meslektir. Arı ve arı ürünlerine bütün dinlerde itibar gösterilmiştir. Bu işle uğraşanlara çeşitli toplumlarda din adamlarına benzer  ayrıcalıklar tanınmıştır.</a:t>
            </a:r>
            <a:endParaRPr lang="tr-TR" dirty="0"/>
          </a:p>
        </p:txBody>
      </p:sp>
      <p:pic>
        <p:nvPicPr>
          <p:cNvPr id="6147" name="Picture 3" descr="C:\Users\ALATA\Desktop\indir (6).jpg"/>
          <p:cNvPicPr>
            <a:picLocks noGrp="1" noChangeAspect="1" noChangeArrowheads="1"/>
          </p:cNvPicPr>
          <p:nvPr>
            <p:ph sz="half" idx="1"/>
          </p:nvPr>
        </p:nvPicPr>
        <p:blipFill>
          <a:blip r:embed="rId2"/>
          <a:srcRect/>
          <a:stretch>
            <a:fillRect/>
          </a:stretch>
        </p:blipFill>
        <p:spPr bwMode="auto">
          <a:xfrm>
            <a:off x="1214414" y="1357298"/>
            <a:ext cx="3214710" cy="49292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 TARİHİ</a:t>
            </a:r>
            <a:endParaRPr lang="tr-TR" dirty="0"/>
          </a:p>
        </p:txBody>
      </p:sp>
      <p:sp>
        <p:nvSpPr>
          <p:cNvPr id="4" name="3 İçerik Yer Tutucusu"/>
          <p:cNvSpPr>
            <a:spLocks noGrp="1"/>
          </p:cNvSpPr>
          <p:nvPr>
            <p:ph sz="half" idx="2"/>
          </p:nvPr>
        </p:nvSpPr>
        <p:spPr/>
        <p:txBody>
          <a:bodyPr>
            <a:normAutofit fontScale="92500" lnSpcReduction="10000"/>
          </a:bodyPr>
          <a:lstStyle/>
          <a:p>
            <a:r>
              <a:rPr lang="tr-TR" dirty="0" smtClean="0"/>
              <a:t>İnsanların ağaç kovuklarındaki arı kolonilerini imha etmeden, içerisindeki balın bir kısmını alıp, arıların ihtiyacı olan balı bırakmalarıyla birlikte, gerçek anlamda arıcılık faaliyeti başlamış oldu.</a:t>
            </a:r>
            <a:br>
              <a:rPr lang="tr-TR" dirty="0" smtClean="0"/>
            </a:br>
            <a:r>
              <a:rPr lang="tr-TR" dirty="0" smtClean="0"/>
              <a:t/>
            </a:r>
            <a:br>
              <a:rPr lang="tr-TR" dirty="0" smtClean="0"/>
            </a:br>
            <a:r>
              <a:rPr lang="tr-TR" dirty="0" smtClean="0"/>
              <a:t/>
            </a:r>
            <a:br>
              <a:rPr lang="tr-TR" dirty="0" smtClean="0"/>
            </a:br>
            <a:endParaRPr lang="tr-TR" dirty="0"/>
          </a:p>
        </p:txBody>
      </p:sp>
      <p:pic>
        <p:nvPicPr>
          <p:cNvPr id="7171" name="Picture 3" descr="C:\Users\ALATA\Desktop\images (5).jpg"/>
          <p:cNvPicPr>
            <a:picLocks noGrp="1" noChangeAspect="1" noChangeArrowheads="1"/>
          </p:cNvPicPr>
          <p:nvPr>
            <p:ph sz="half" idx="1"/>
          </p:nvPr>
        </p:nvPicPr>
        <p:blipFill>
          <a:blip r:embed="rId2"/>
          <a:srcRect/>
          <a:stretch>
            <a:fillRect/>
          </a:stretch>
        </p:blipFill>
        <p:spPr bwMode="auto">
          <a:xfrm>
            <a:off x="785786" y="1928802"/>
            <a:ext cx="3357586" cy="321471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ARICILI TARİHİ</a:t>
            </a:r>
            <a:endParaRPr lang="tr-TR" dirty="0"/>
          </a:p>
        </p:txBody>
      </p:sp>
      <p:sp>
        <p:nvSpPr>
          <p:cNvPr id="4" name="3 İçerik Yer Tutucusu"/>
          <p:cNvSpPr>
            <a:spLocks noGrp="1"/>
          </p:cNvSpPr>
          <p:nvPr>
            <p:ph sz="half" idx="2"/>
          </p:nvPr>
        </p:nvSpPr>
        <p:spPr/>
        <p:txBody>
          <a:bodyPr/>
          <a:lstStyle/>
          <a:p>
            <a:r>
              <a:rPr lang="tr-TR" dirty="0" smtClean="0"/>
              <a:t>Zamanla doğal ağaç kovuklarındaki arıların ürettiği balların miktarı yetersiz gelmeye başlayınca, oyulmuş ağaç kütüklerinden yapay arı yuvaları oluşturulmaya başlandı.</a:t>
            </a:r>
            <a:br>
              <a:rPr lang="tr-TR" dirty="0" smtClean="0"/>
            </a:br>
            <a:r>
              <a:rPr lang="tr-TR" dirty="0" smtClean="0"/>
              <a:t/>
            </a:r>
            <a:br>
              <a:rPr lang="tr-TR" dirty="0" smtClean="0"/>
            </a:br>
            <a:endParaRPr lang="tr-TR" dirty="0"/>
          </a:p>
        </p:txBody>
      </p:sp>
      <p:pic>
        <p:nvPicPr>
          <p:cNvPr id="8194" name="Picture 2"/>
          <p:cNvPicPr>
            <a:picLocks noGrp="1" noChangeAspect="1" noChangeArrowheads="1"/>
          </p:cNvPicPr>
          <p:nvPr>
            <p:ph sz="half" idx="1"/>
          </p:nvPr>
        </p:nvPicPr>
        <p:blipFill>
          <a:blip r:embed="rId2"/>
          <a:srcRect/>
          <a:stretch>
            <a:fillRect/>
          </a:stretch>
        </p:blipFill>
        <p:spPr bwMode="auto">
          <a:xfrm>
            <a:off x="857224" y="2143116"/>
            <a:ext cx="3429024"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1513</TotalTime>
  <Words>842</Words>
  <Application>Microsoft Office PowerPoint</Application>
  <PresentationFormat>Ekran Gösterisi (4:3)</PresentationFormat>
  <Paragraphs>87</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Ofis Teması</vt:lpstr>
      <vt:lpstr>Slayt 1</vt:lpstr>
      <vt:lpstr>ARICILIĞIN TARİHÇESİ</vt:lpstr>
      <vt:lpstr>ARICILIK TARİHİ </vt:lpstr>
      <vt:lpstr>ARICILIK TARİHİ</vt:lpstr>
      <vt:lpstr>ARICILIK TARİHİ</vt:lpstr>
      <vt:lpstr>ARICILIK TARİHİ</vt:lpstr>
      <vt:lpstr>ARICILIK TARİHİ</vt:lpstr>
      <vt:lpstr>ARICILI TARİHİ</vt:lpstr>
      <vt:lpstr>ARICILI TARİHİ</vt:lpstr>
      <vt:lpstr>ARICILIK TARİHİ</vt:lpstr>
      <vt:lpstr>ARICILIK TARİHİ</vt:lpstr>
      <vt:lpstr>ARICILIK TARİHİ</vt:lpstr>
      <vt:lpstr>ARICILIK TARİHİ</vt:lpstr>
      <vt:lpstr>ARICILIK TARİHİ</vt:lpstr>
      <vt:lpstr>ARICILIK TARİHİ</vt:lpstr>
      <vt:lpstr>DÜNYADA  ARICILIK</vt:lpstr>
      <vt:lpstr>DÜNYADA ARICILIK</vt:lpstr>
      <vt:lpstr>DÜNYADA ARICILIK</vt:lpstr>
      <vt:lpstr>DÜNYADA ARICILIK</vt:lpstr>
      <vt:lpstr>POLİNASYONDA BAL ARILARI</vt:lpstr>
      <vt:lpstr>POLİNASYONDA BAL ARILARI</vt:lpstr>
      <vt:lpstr>POLİNASYONDA BAL ARILARI</vt:lpstr>
      <vt:lpstr>TÜRKİYE ‘DE  ARICILIK</vt:lpstr>
      <vt:lpstr>ÜLKEMİZDE ARICILIK</vt:lpstr>
      <vt:lpstr>ÜLKEMİZDE ARICILIK</vt:lpstr>
      <vt:lpstr>Slayt 26</vt:lpstr>
      <vt:lpstr>ARICILIĞIN ÖNEMİ</vt:lpstr>
      <vt:lpstr>ARICILIĞIN ÖNEMİ</vt:lpstr>
      <vt:lpstr>ARICILIĞIN EKONOMİYE KATKISI</vt:lpstr>
      <vt:lpstr>ARICILIĞIN EKONOMİYE KATKISI</vt:lpstr>
      <vt:lpstr>ARICILIĞIN ÖNEMİ</vt:lpstr>
      <vt:lpstr>ARICILIĞIN ÖNEMİ</vt:lpstr>
      <vt:lpstr>ARICILIĞIN ÖNEMİ</vt:lpstr>
      <vt:lpstr>ARICILIĞIN ÖNEMİ</vt:lpstr>
      <vt:lpstr> </vt:lpstr>
      <vt:lpstr>Slayt 36</vt:lpstr>
      <vt:lpstr>Slayt 37</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yaykur</dc:creator>
  <cp:lastModifiedBy>ALATA</cp:lastModifiedBy>
  <cp:revision>118</cp:revision>
  <dcterms:created xsi:type="dcterms:W3CDTF">2013-05-17T08:31:37Z</dcterms:created>
  <dcterms:modified xsi:type="dcterms:W3CDTF">2014-10-12T08:49:59Z</dcterms:modified>
</cp:coreProperties>
</file>