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289" r:id="rId4"/>
    <p:sldId id="290" r:id="rId5"/>
    <p:sldId id="305" r:id="rId6"/>
    <p:sldId id="291" r:id="rId7"/>
    <p:sldId id="292" r:id="rId8"/>
    <p:sldId id="293" r:id="rId9"/>
    <p:sldId id="294" r:id="rId10"/>
    <p:sldId id="308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14" r:id="rId20"/>
    <p:sldId id="312" r:id="rId21"/>
    <p:sldId id="303" r:id="rId22"/>
    <p:sldId id="313" r:id="rId23"/>
    <p:sldId id="315" r:id="rId24"/>
    <p:sldId id="304" r:id="rId25"/>
    <p:sldId id="288" r:id="rId26"/>
    <p:sldId id="307" r:id="rId27"/>
    <p:sldId id="306" r:id="rId28"/>
    <p:sldId id="311" r:id="rId29"/>
    <p:sldId id="309" r:id="rId3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13.10.2014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13.10.2014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13.10.2014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Başlık, Küçük Resim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Küçük Resim Yer Tutucusu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/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531C7D8-9C29-43CC-BF9D-9EF3562EE013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13.10.2014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13.10.2014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13.10.2014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13.10.2014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13.10.2014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13.10.2014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13.10.2014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13.10.2014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13.10.2014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Belgesi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Belgesi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539552" y="1700808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chemeClr val="bg1"/>
                </a:solidFill>
              </a:rPr>
              <a:t>ARICILIKTA İLKBAHAR  ÇALIŞMALARI</a:t>
            </a:r>
          </a:p>
          <a:p>
            <a:endParaRPr lang="tr-TR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448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ANA ARI PERFORMANSI</a:t>
            </a:r>
            <a:endParaRPr lang="tr-TR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 smtClean="0"/>
              <a:t>Sağlıklı ve genç bir ana ile yaşlı bir anaarının yumurtama performanslarının karşılaştırılması</a:t>
            </a:r>
            <a:endParaRPr lang="tr-TR" dirty="0"/>
          </a:p>
        </p:txBody>
      </p:sp>
      <p:pic>
        <p:nvPicPr>
          <p:cNvPr id="24578" name="Picture 2" descr="C:\Users\ALATA\Desktop\images (21)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928802"/>
            <a:ext cx="2895600" cy="1581150"/>
          </a:xfrm>
          <a:prstGeom prst="rect">
            <a:avLst/>
          </a:prstGeom>
          <a:noFill/>
        </p:spPr>
      </p:pic>
      <p:pic>
        <p:nvPicPr>
          <p:cNvPr id="24579" name="Picture 3" descr="C:\Users\ALATA\Desktop\images (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4357694"/>
            <a:ext cx="2714644" cy="184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Ana Arı Kazandırma</a:t>
            </a:r>
          </a:p>
        </p:txBody>
      </p:sp>
      <p:sp>
        <p:nvSpPr>
          <p:cNvPr id="369667" name="Text Box 3"/>
          <p:cNvSpPr txBox="1">
            <a:spLocks noChangeArrowheads="1"/>
          </p:cNvSpPr>
          <p:nvPr/>
        </p:nvSpPr>
        <p:spPr bwMode="auto">
          <a:xfrm>
            <a:off x="914400" y="1676401"/>
            <a:ext cx="696350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tr-TR"/>
          </a:p>
        </p:txBody>
      </p:sp>
      <p:pic>
        <p:nvPicPr>
          <p:cNvPr id="36967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6062" y="1600201"/>
            <a:ext cx="2813538" cy="2282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967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047" y="1828800"/>
            <a:ext cx="2132135" cy="35433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967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569" y="2590800"/>
            <a:ext cx="2813538" cy="2286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967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56738" y="4114801"/>
            <a:ext cx="2672862" cy="2168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İlkbaharda Yapılacak İşlemler</a:t>
            </a:r>
          </a:p>
        </p:txBody>
      </p:sp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773723" y="2057401"/>
            <a:ext cx="8018585" cy="39703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76250" indent="-476250">
              <a:buFont typeface="Wingdings" pitchFamily="2" charset="2"/>
              <a:buChar char="Ø"/>
            </a:pPr>
            <a:r>
              <a:rPr lang="tr-TR" sz="4200"/>
              <a:t>Arılıkta bulunan zayıf koloniler birleştirilmelidir.</a:t>
            </a:r>
          </a:p>
          <a:p>
            <a:pPr marL="476250" indent="-476250">
              <a:buFont typeface="Wingdings" pitchFamily="2" charset="2"/>
              <a:buChar char="Ø"/>
            </a:pPr>
            <a:r>
              <a:rPr lang="tr-TR" sz="4200"/>
              <a:t>Birleştirme için en basit yöntem olan gazete kağıdı kullanarak birleştirme yöntemi uygulanmalıdır.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İlkbaharda Yapılacak İşlemler</a:t>
            </a:r>
          </a:p>
        </p:txBody>
      </p:sp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211016" y="1966914"/>
            <a:ext cx="8440615" cy="461664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76250" indent="-476250">
              <a:buFont typeface="Wingdings" pitchFamily="2" charset="2"/>
              <a:buChar char="Ø"/>
            </a:pPr>
            <a:r>
              <a:rPr lang="tr-TR" sz="4200"/>
              <a:t>Tüm koloniler 1:1 şeker şurubu veya çeşitli karışımlarla yapılan kek ile ana arının yumurtlamasını teşvik etmek için beslenmelidirler.</a:t>
            </a:r>
          </a:p>
          <a:p>
            <a:pPr marL="476250" indent="-476250">
              <a:buFont typeface="Wingdings" pitchFamily="2" charset="2"/>
              <a:buChar char="Ø"/>
            </a:pPr>
            <a:r>
              <a:rPr lang="tr-TR" sz="4200"/>
              <a:t>Arılar tükettikçe ve koloni içerisinde kullanılan yemliklerle beslenmelidirler.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Koloni Besleme</a:t>
            </a:r>
          </a:p>
        </p:txBody>
      </p:sp>
      <p:sp>
        <p:nvSpPr>
          <p:cNvPr id="372739" name="Text Box 3"/>
          <p:cNvSpPr txBox="1">
            <a:spLocks noChangeArrowheads="1"/>
          </p:cNvSpPr>
          <p:nvPr/>
        </p:nvSpPr>
        <p:spPr bwMode="auto">
          <a:xfrm>
            <a:off x="914400" y="1676401"/>
            <a:ext cx="696350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tr-TR"/>
          </a:p>
        </p:txBody>
      </p:sp>
      <p:pic>
        <p:nvPicPr>
          <p:cNvPr id="37274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5077" y="1828800"/>
            <a:ext cx="3094892" cy="30432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7274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5908" y="4191001"/>
            <a:ext cx="3077308" cy="2295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7274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0308" y="1447801"/>
            <a:ext cx="4360985" cy="26193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Koloni Besleme</a:t>
            </a:r>
          </a:p>
        </p:txBody>
      </p:sp>
      <p:sp>
        <p:nvSpPr>
          <p:cNvPr id="384003" name="Text Box 3"/>
          <p:cNvSpPr txBox="1">
            <a:spLocks noChangeArrowheads="1"/>
          </p:cNvSpPr>
          <p:nvPr/>
        </p:nvSpPr>
        <p:spPr bwMode="auto">
          <a:xfrm>
            <a:off x="914400" y="1676401"/>
            <a:ext cx="696350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tr-TR"/>
          </a:p>
        </p:txBody>
      </p:sp>
      <p:pic>
        <p:nvPicPr>
          <p:cNvPr id="3840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061" y="2014538"/>
            <a:ext cx="3446585" cy="2862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8400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3354" y="3352800"/>
            <a:ext cx="3516923" cy="2921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Teşvik Yemlemesine Başlama</a:t>
            </a:r>
          </a:p>
        </p:txBody>
      </p:sp>
      <p:sp>
        <p:nvSpPr>
          <p:cNvPr id="382979" name="Text Box 3"/>
          <p:cNvSpPr txBox="1">
            <a:spLocks noChangeArrowheads="1"/>
          </p:cNvSpPr>
          <p:nvPr/>
        </p:nvSpPr>
        <p:spPr bwMode="auto">
          <a:xfrm>
            <a:off x="211016" y="2057401"/>
            <a:ext cx="8581292" cy="461664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76250" indent="-476250">
              <a:buFont typeface="Wingdings" pitchFamily="2" charset="2"/>
              <a:buChar char="Ø"/>
            </a:pPr>
            <a:r>
              <a:rPr lang="tr-TR" sz="4200"/>
              <a:t>Teşvik yemlemesi, koloninin ana nektar akımına bol tarlacı arı kadrosuna sahip olarak girmesini sağlar.</a:t>
            </a:r>
          </a:p>
          <a:p>
            <a:pPr marL="476250" indent="-476250">
              <a:buFont typeface="Wingdings" pitchFamily="2" charset="2"/>
              <a:buChar char="Ø"/>
            </a:pPr>
            <a:r>
              <a:rPr lang="tr-TR" sz="4200"/>
              <a:t>Teşvik yemlemesine yöredeki ana nektar akımından </a:t>
            </a:r>
            <a:r>
              <a:rPr lang="tr-TR" sz="4200" i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en az 5-6 hafta önce</a:t>
            </a:r>
            <a:r>
              <a:rPr lang="tr-TR" sz="4200"/>
              <a:t> başlanmalıdır.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İlkbaharda Yapılacak İşlemler</a:t>
            </a:r>
          </a:p>
        </p:txBody>
      </p:sp>
      <p:sp>
        <p:nvSpPr>
          <p:cNvPr id="374787" name="Text Box 3"/>
          <p:cNvSpPr txBox="1">
            <a:spLocks noChangeArrowheads="1"/>
          </p:cNvSpPr>
          <p:nvPr/>
        </p:nvSpPr>
        <p:spPr bwMode="auto">
          <a:xfrm>
            <a:off x="422031" y="2057401"/>
            <a:ext cx="8370277" cy="461664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76250" indent="-476250">
              <a:buFont typeface="Wingdings" pitchFamily="2" charset="2"/>
              <a:buChar char="Ø"/>
            </a:pPr>
            <a:r>
              <a:rPr lang="tr-TR" sz="4200"/>
              <a:t>Tüm kolonilerde hastalık ve parazitlere karşı mücadele yapılmalıdır.</a:t>
            </a:r>
          </a:p>
          <a:p>
            <a:pPr marL="476250" indent="-476250">
              <a:buFont typeface="Wingdings" pitchFamily="2" charset="2"/>
              <a:buChar char="Ø"/>
            </a:pPr>
            <a:r>
              <a:rPr lang="tr-TR" sz="4200"/>
              <a:t>Kullanılacak ilaçların bal arılarına tescilli olmasına, doğru zamanda ve dozda kullanılmasına dikkat edilmelidir.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İlkbaharda Yapılacak İşlemler</a:t>
            </a:r>
          </a:p>
        </p:txBody>
      </p:sp>
      <p:sp>
        <p:nvSpPr>
          <p:cNvPr id="376835" name="Text Box 3"/>
          <p:cNvSpPr txBox="1">
            <a:spLocks noChangeArrowheads="1"/>
          </p:cNvSpPr>
          <p:nvPr/>
        </p:nvSpPr>
        <p:spPr bwMode="auto">
          <a:xfrm>
            <a:off x="285720" y="1595021"/>
            <a:ext cx="8651631" cy="526297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76250" indent="-476250">
              <a:buFont typeface="Wingdings" pitchFamily="2" charset="2"/>
              <a:buChar char="Ø"/>
            </a:pPr>
            <a:r>
              <a:rPr lang="tr-TR" sz="4200" dirty="0"/>
              <a:t>Kolonilerin gelişmesinin sağlanması yanında oğul vermeleri de önlenmelidir.</a:t>
            </a:r>
          </a:p>
          <a:p>
            <a:pPr marL="476250" indent="-476250">
              <a:buFont typeface="Wingdings" pitchFamily="2" charset="2"/>
              <a:buChar char="Ø"/>
            </a:pPr>
            <a:r>
              <a:rPr lang="tr-TR" sz="4200" dirty="0" err="1"/>
              <a:t>Oğulu</a:t>
            </a:r>
            <a:r>
              <a:rPr lang="tr-TR" sz="4200" dirty="0"/>
              <a:t> önlemek ve gelişmeyi sağlamak amacıyla gerektiğinde petek verilmeli, yapay oğullar alınmalıdır. Çıkan oğullar yakalanmalıdır.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Oğul Nedir</a:t>
            </a: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914400" y="1676401"/>
            <a:ext cx="696350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tr-TR"/>
          </a:p>
        </p:txBody>
      </p:sp>
      <p:sp>
        <p:nvSpPr>
          <p:cNvPr id="364548" name="Text Box 4"/>
          <p:cNvSpPr txBox="1">
            <a:spLocks noChangeArrowheads="1"/>
          </p:cNvSpPr>
          <p:nvPr/>
        </p:nvSpPr>
        <p:spPr bwMode="auto">
          <a:xfrm>
            <a:off x="1125415" y="2057400"/>
            <a:ext cx="7104185" cy="33239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tr-TR" sz="4200"/>
              <a:t>Bal arısı kolonilerinin çoğalma içgüdüsü ile yeni bir koloni oluşturmak üzere, ana arının bir kısım işçi arı ile birlikte kovanını terk etmesidir.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 flipH="1">
            <a:off x="1857356" y="1142984"/>
            <a:ext cx="4214812" cy="428628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tx1"/>
                </a:solidFill>
              </a:rPr>
              <a:t>İLKBAHAR BAKIMI</a:t>
            </a:r>
            <a:endParaRPr lang="tr-TR" dirty="0">
              <a:solidFill>
                <a:schemeClr val="tx1"/>
              </a:solidFill>
            </a:endParaRP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>
            <p:ph idx="1"/>
          </p:nvPr>
        </p:nvGraphicFramePr>
        <p:xfrm>
          <a:off x="714348" y="2500306"/>
          <a:ext cx="7751762" cy="4089400"/>
        </p:xfrm>
        <a:graphic>
          <a:graphicData uri="http://schemas.openxmlformats.org/presentationml/2006/ole">
            <p:oleObj spid="_x0000_s22530" name="Word Belgesi" r:id="rId3" imgW="7779960" imgH="410544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 </a:t>
            </a:r>
            <a:endParaRPr lang="tr-TR" dirty="0">
              <a:solidFill>
                <a:schemeClr val="tx1"/>
              </a:solidFill>
            </a:endParaRP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>
            <p:ph idx="1"/>
          </p:nvPr>
        </p:nvGraphicFramePr>
        <p:xfrm>
          <a:off x="1216025" y="2052638"/>
          <a:ext cx="7767638" cy="4483100"/>
        </p:xfrm>
        <a:graphic>
          <a:graphicData uri="http://schemas.openxmlformats.org/presentationml/2006/ole">
            <p:oleObj spid="_x0000_s23554" name="Word Belgesi" r:id="rId3" imgW="7779960" imgH="449892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Yapay Oğul Alınması</a:t>
            </a:r>
          </a:p>
        </p:txBody>
      </p:sp>
      <p:sp>
        <p:nvSpPr>
          <p:cNvPr id="377859" name="Text Box 3"/>
          <p:cNvSpPr txBox="1">
            <a:spLocks noChangeArrowheads="1"/>
          </p:cNvSpPr>
          <p:nvPr/>
        </p:nvSpPr>
        <p:spPr bwMode="auto">
          <a:xfrm>
            <a:off x="914400" y="1676401"/>
            <a:ext cx="696350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tr-TR"/>
          </a:p>
        </p:txBody>
      </p:sp>
      <p:pic>
        <p:nvPicPr>
          <p:cNvPr id="37786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754" y="1600200"/>
            <a:ext cx="6541477" cy="4876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28" name="Object 20"/>
          <p:cNvGraphicFramePr>
            <a:graphicFrameLocks noChangeAspect="1"/>
          </p:cNvGraphicFramePr>
          <p:nvPr/>
        </p:nvGraphicFramePr>
        <p:xfrm>
          <a:off x="533400" y="2259013"/>
          <a:ext cx="7924800" cy="1768475"/>
        </p:xfrm>
        <a:graphic>
          <a:graphicData uri="http://schemas.openxmlformats.org/presentationml/2006/ole">
            <p:oleObj spid="_x0000_s24578" r:id="rId3" imgW="3885714" imgH="866896" progId="PBrush">
              <p:embed/>
            </p:oleObj>
          </a:graphicData>
        </a:graphic>
      </p:graphicFrame>
      <p:sp>
        <p:nvSpPr>
          <p:cNvPr id="43027" name="Line 19"/>
          <p:cNvSpPr>
            <a:spLocks noChangeShapeType="1"/>
          </p:cNvSpPr>
          <p:nvPr/>
        </p:nvSpPr>
        <p:spPr bwMode="auto">
          <a:xfrm flipV="1">
            <a:off x="1828800" y="4318000"/>
            <a:ext cx="20638" cy="635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 flipH="1" flipV="1">
            <a:off x="6035675" y="4318000"/>
            <a:ext cx="60325" cy="558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 flipV="1">
            <a:off x="1981200" y="4135438"/>
            <a:ext cx="50800" cy="51276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 flipH="1" flipV="1">
            <a:off x="1666875" y="4135438"/>
            <a:ext cx="9525" cy="512762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>
            <a:off x="4724400" y="4038600"/>
            <a:ext cx="946150" cy="2794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>
            <a:off x="4800600" y="3962400"/>
            <a:ext cx="1052513" cy="3556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3021" name="Line 13"/>
          <p:cNvSpPr>
            <a:spLocks noChangeShapeType="1"/>
          </p:cNvSpPr>
          <p:nvPr/>
        </p:nvSpPr>
        <p:spPr bwMode="auto">
          <a:xfrm flipV="1">
            <a:off x="6127750" y="4114800"/>
            <a:ext cx="882650" cy="2032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0" y="2541588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49263" algn="just"/>
            <a:r>
              <a:rPr lang="tr-TR" sz="1400"/>
              <a:t/>
            </a:r>
            <a:br>
              <a:rPr lang="tr-TR" sz="1400"/>
            </a:br>
            <a:endParaRPr lang="tr-TR" sz="1000">
              <a:cs typeface="Times New Roman" pitchFamily="18" charset="0"/>
            </a:endParaRPr>
          </a:p>
          <a:p>
            <a:pPr indent="449263" algn="just" eaLnBrk="0" hangingPunct="0"/>
            <a:r>
              <a:rPr lang="tr-TR" sz="1000" b="1">
                <a:latin typeface="Arial" charset="0"/>
                <a:cs typeface="Arial" charset="0"/>
              </a:rPr>
              <a:t>    		</a:t>
            </a:r>
            <a:endParaRPr lang="tr-TR" sz="1000">
              <a:cs typeface="Times New Roman" pitchFamily="18" charset="0"/>
            </a:endParaRPr>
          </a:p>
          <a:p>
            <a:pPr indent="449263" algn="just" eaLnBrk="0" hangingPunct="0"/>
            <a:r>
              <a:rPr lang="tr-TR" sz="1000" b="1">
                <a:cs typeface="Times New Roman" pitchFamily="18" charset="0"/>
              </a:rPr>
              <a:t>    		</a:t>
            </a:r>
            <a:endParaRPr lang="tr-TR"/>
          </a:p>
        </p:txBody>
      </p:sp>
      <p:sp>
        <p:nvSpPr>
          <p:cNvPr id="43030" name="Rectangle 22"/>
          <p:cNvSpPr>
            <a:spLocks noChangeArrowheads="1"/>
          </p:cNvSpPr>
          <p:nvPr/>
        </p:nvSpPr>
        <p:spPr bwMode="auto">
          <a:xfrm>
            <a:off x="0" y="2541588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tr-TR" sz="1000">
                <a:cs typeface="Times New Roman" pitchFamily="18" charset="0"/>
              </a:rPr>
              <a:t/>
            </a:r>
            <a:br>
              <a:rPr lang="tr-TR" sz="1000">
                <a:cs typeface="Times New Roman" pitchFamily="18" charset="0"/>
              </a:rPr>
            </a:br>
            <a:r>
              <a:rPr lang="tr-TR" sz="1000" b="1">
                <a:latin typeface="Arial" charset="0"/>
                <a:cs typeface="Arial" charset="0"/>
              </a:rPr>
              <a:t> </a:t>
            </a:r>
            <a:endParaRPr lang="tr-TR" sz="1000">
              <a:cs typeface="Times New Roman" pitchFamily="18" charset="0"/>
            </a:endParaRPr>
          </a:p>
          <a:p>
            <a:pPr eaLnBrk="0" hangingPunct="0"/>
            <a:endParaRPr lang="tr-TR"/>
          </a:p>
        </p:txBody>
      </p:sp>
      <p:sp>
        <p:nvSpPr>
          <p:cNvPr id="43031" name="Text Box 23"/>
          <p:cNvSpPr txBox="1">
            <a:spLocks noChangeArrowheads="1"/>
          </p:cNvSpPr>
          <p:nvPr/>
        </p:nvSpPr>
        <p:spPr bwMode="auto">
          <a:xfrm>
            <a:off x="228600" y="5105400"/>
            <a:ext cx="8686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tr-TR" b="1">
                <a:latin typeface="Arial" charset="0"/>
              </a:rPr>
              <a:t>    </a:t>
            </a:r>
            <a:r>
              <a:rPr lang="tr-TR" b="1">
                <a:latin typeface="Arial" charset="0"/>
                <a:cs typeface="Arial" charset="0"/>
              </a:rPr>
              <a:t>Uçuş Hattı	                 Uçuş Hattının Bölünmesi </a:t>
            </a:r>
            <a:endParaRPr lang="tr-TR"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tr-TR" b="1">
                <a:cs typeface="Times New Roman" pitchFamily="18" charset="0"/>
              </a:rPr>
              <a:t>    	</a:t>
            </a:r>
            <a:r>
              <a:rPr lang="tr-TR">
                <a:latin typeface="Arial" charset="0"/>
                <a:cs typeface="Arial" charset="0"/>
              </a:rPr>
              <a:t> Suni Oğul Üretiminde Kovana Şekil Verme</a:t>
            </a:r>
            <a:endParaRPr lang="tr-TR"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tr-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Oğula Engel Olmak İçin ...</a:t>
            </a:r>
          </a:p>
        </p:txBody>
      </p:sp>
      <p:sp>
        <p:nvSpPr>
          <p:cNvPr id="378885" name="Text Box 5"/>
          <p:cNvSpPr txBox="1">
            <a:spLocks noChangeArrowheads="1"/>
          </p:cNvSpPr>
          <p:nvPr/>
        </p:nvSpPr>
        <p:spPr bwMode="auto">
          <a:xfrm>
            <a:off x="844062" y="1752601"/>
            <a:ext cx="8088923" cy="302852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tr-TR"/>
              <a:t>Yaşlı ana arı değiştirilmelidir.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tr-TR"/>
              <a:t>Oğul veren koloniden ana arı yetiştirilmemelidir.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tr-TR"/>
              <a:t>Koloniler sık sık kontrol edilmelidir.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tr-TR"/>
              <a:t>Kolonilerin genetik yapısı iyileştirilmelidir.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tr-TR"/>
              <a:t>Gelişen kolonilerden yapay oğul alınmalıdır.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tr-TR"/>
              <a:t>Kuluçkalığa işlenmiş boş petek verilmelidir.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tr-TR"/>
              <a:t>Ana arı belirli bir süre kafese alınmalıdır.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tr-TR"/>
              <a:t>Kovanlar üzerinde gölgelik oluşturulmalıdır.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tr-TR"/>
              <a:t>Kapalı çerçeveler zayıf kolonilere verilmelidir.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Çıkan Oğulun Alınması</a:t>
            </a:r>
          </a:p>
        </p:txBody>
      </p:sp>
      <p:sp>
        <p:nvSpPr>
          <p:cNvPr id="379907" name="Text Box 3"/>
          <p:cNvSpPr txBox="1">
            <a:spLocks noChangeArrowheads="1"/>
          </p:cNvSpPr>
          <p:nvPr/>
        </p:nvSpPr>
        <p:spPr bwMode="auto">
          <a:xfrm>
            <a:off x="914400" y="1676401"/>
            <a:ext cx="696350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tr-TR"/>
          </a:p>
        </p:txBody>
      </p:sp>
      <p:pic>
        <p:nvPicPr>
          <p:cNvPr id="3799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708" y="1600200"/>
            <a:ext cx="3235569" cy="2324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799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2861" y="2362200"/>
            <a:ext cx="3165231" cy="2274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7991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4370" y="3276601"/>
            <a:ext cx="3719146" cy="3152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PETEK VERME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 smtClean="0"/>
              <a:t>ERKEN İLKBAHARDA MUHAFAZA EDLEREK SAKLANMIŞ,KABARTIL-MIŞ TEMİZ PETEK VERİLİR.İLERLEYEN DÖNEMDE TAZE PETEK VERİLİR.</a:t>
            </a:r>
            <a:endParaRPr lang="tr-TR" dirty="0"/>
          </a:p>
        </p:txBody>
      </p:sp>
      <p:pic>
        <p:nvPicPr>
          <p:cNvPr id="21506" name="Picture 2" descr="C:\Users\ALATA\Desktop\images (19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85860"/>
            <a:ext cx="3214710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TEMEL PETEK HAZIRLMA</a:t>
            </a:r>
            <a:endParaRPr lang="tr-TR" dirty="0"/>
          </a:p>
        </p:txBody>
      </p:sp>
      <p:pic>
        <p:nvPicPr>
          <p:cNvPr id="23554" name="Picture 2" descr="C:\Users\ALATA\Desktop\indir (4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500174"/>
            <a:ext cx="2857520" cy="2357454"/>
          </a:xfrm>
          <a:prstGeom prst="rect">
            <a:avLst/>
          </a:prstGeom>
          <a:noFill/>
        </p:spPr>
      </p:pic>
      <p:pic>
        <p:nvPicPr>
          <p:cNvPr id="23556" name="Picture 4" descr="C:\Users\ALATA\Desktop\images (2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071942"/>
            <a:ext cx="2857520" cy="1990726"/>
          </a:xfrm>
          <a:prstGeom prst="rect">
            <a:avLst/>
          </a:prstGeom>
          <a:noFill/>
        </p:spPr>
      </p:pic>
      <p:pic>
        <p:nvPicPr>
          <p:cNvPr id="23557" name="Picture 5" descr="C:\Users\ALATA\Desktop\images (2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571612"/>
            <a:ext cx="3071834" cy="2071702"/>
          </a:xfrm>
          <a:prstGeom prst="rect">
            <a:avLst/>
          </a:prstGeom>
          <a:noFill/>
        </p:spPr>
      </p:pic>
      <p:pic>
        <p:nvPicPr>
          <p:cNvPr id="23558" name="Picture 6" descr="C:\Users\ALATA\Desktop\images (24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071942"/>
            <a:ext cx="3000396" cy="206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KAT VERME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 smtClean="0"/>
              <a:t>10  ÇITAYI DOLDURAN ARILARA KAT VERİLİR.</a:t>
            </a:r>
          </a:p>
          <a:p>
            <a:r>
              <a:rPr lang="tr-TR" dirty="0" smtClean="0"/>
              <a:t>DAHA ÖNCE KAT VERMEKTE ,GEÇ KAT VERMEKTE ZARARLIDIR.</a:t>
            </a:r>
            <a:endParaRPr lang="tr-TR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00240"/>
            <a:ext cx="4038600" cy="288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Line 3"/>
          <p:cNvSpPr>
            <a:spLocks noChangeShapeType="1"/>
          </p:cNvSpPr>
          <p:nvPr/>
        </p:nvSpPr>
        <p:spPr bwMode="auto">
          <a:xfrm flipV="1">
            <a:off x="6057900" y="4038600"/>
            <a:ext cx="0" cy="366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6082" name="Line 2"/>
          <p:cNvSpPr>
            <a:spLocks noChangeShapeType="1"/>
          </p:cNvSpPr>
          <p:nvPr/>
        </p:nvSpPr>
        <p:spPr bwMode="auto">
          <a:xfrm flipV="1">
            <a:off x="7391400" y="4038600"/>
            <a:ext cx="0" cy="36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479550" y="2670175"/>
            <a:ext cx="184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tr-TR" sz="1000">
                <a:latin typeface="Arial" charset="0"/>
                <a:cs typeface="Arial" charset="0"/>
              </a:rPr>
              <a:t/>
            </a:r>
            <a:br>
              <a:rPr lang="tr-TR" sz="1000">
                <a:latin typeface="Arial" charset="0"/>
                <a:cs typeface="Arial" charset="0"/>
              </a:rPr>
            </a:br>
            <a:r>
              <a:rPr lang="tr-TR" sz="1000">
                <a:latin typeface="Arial" charset="0"/>
                <a:cs typeface="Arial" charset="0"/>
              </a:rPr>
              <a:t>//////</a:t>
            </a:r>
          </a:p>
          <a:p>
            <a:pPr eaLnBrk="0" hangingPunct="0"/>
            <a:endParaRPr lang="tr-TR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867400" y="2665413"/>
            <a:ext cx="1797050" cy="1296987"/>
            <a:chOff x="-3" y="-3"/>
            <a:chExt cx="1983" cy="870"/>
          </a:xfrm>
        </p:grpSpPr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0" y="0"/>
              <a:ext cx="1977" cy="864"/>
              <a:chOff x="0" y="0"/>
              <a:chExt cx="1977" cy="864"/>
            </a:xfrm>
          </p:grpSpPr>
          <p:grpSp>
            <p:nvGrpSpPr>
              <p:cNvPr id="4" name="Group 16"/>
              <p:cNvGrpSpPr>
                <a:grpSpLocks/>
              </p:cNvGrpSpPr>
              <p:nvPr/>
            </p:nvGrpSpPr>
            <p:grpSpPr bwMode="auto">
              <a:xfrm>
                <a:off x="0" y="0"/>
                <a:ext cx="123" cy="864"/>
                <a:chOff x="0" y="0"/>
                <a:chExt cx="123" cy="864"/>
              </a:xfrm>
            </p:grpSpPr>
            <p:sp>
              <p:nvSpPr>
                <p:cNvPr id="46084" name="Rectangle 4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67" cy="8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tr-TR"/>
                </a:p>
              </p:txBody>
            </p:sp>
            <p:sp>
              <p:nvSpPr>
                <p:cNvPr id="46095" name="Rectangle 1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23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5" name="Group 20"/>
              <p:cNvGrpSpPr>
                <a:grpSpLocks/>
              </p:cNvGrpSpPr>
              <p:nvPr/>
            </p:nvGrpSpPr>
            <p:grpSpPr bwMode="auto">
              <a:xfrm>
                <a:off x="123" y="0"/>
                <a:ext cx="206" cy="864"/>
                <a:chOff x="123" y="0"/>
                <a:chExt cx="206" cy="864"/>
              </a:xfrm>
            </p:grpSpPr>
            <p:sp>
              <p:nvSpPr>
                <p:cNvPr id="46099" name="Rectangle 19"/>
                <p:cNvSpPr>
                  <a:spLocks noChangeArrowheads="1"/>
                </p:cNvSpPr>
                <p:nvPr/>
              </p:nvSpPr>
              <p:spPr bwMode="auto">
                <a:xfrm>
                  <a:off x="123" y="0"/>
                  <a:ext cx="206" cy="864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tr-TR"/>
                </a:p>
              </p:txBody>
            </p:sp>
            <p:grpSp>
              <p:nvGrpSpPr>
                <p:cNvPr id="6" name="Group 18"/>
                <p:cNvGrpSpPr>
                  <a:grpSpLocks/>
                </p:cNvGrpSpPr>
                <p:nvPr/>
              </p:nvGrpSpPr>
              <p:grpSpPr bwMode="auto">
                <a:xfrm>
                  <a:off x="123" y="0"/>
                  <a:ext cx="206" cy="864"/>
                  <a:chOff x="123" y="0"/>
                  <a:chExt cx="206" cy="864"/>
                </a:xfrm>
              </p:grpSpPr>
              <p:sp>
                <p:nvSpPr>
                  <p:cNvPr id="46086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151" y="0"/>
                    <a:ext cx="150" cy="864"/>
                  </a:xfrm>
                  <a:prstGeom prst="rect">
                    <a:avLst/>
                  </a:prstGeom>
                  <a:solidFill>
                    <a:srgbClr val="C0C0C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just"/>
                    <a:r>
                      <a:rPr lang="tr-TR" sz="1000">
                        <a:latin typeface="Arial" charset="0"/>
                        <a:cs typeface="Arial" charset="0"/>
                      </a:rPr>
                      <a:t> </a:t>
                    </a:r>
                  </a:p>
                  <a:p>
                    <a:pPr algn="just" eaLnBrk="0" hangingPunct="0"/>
                    <a:endParaRPr lang="tr-TR"/>
                  </a:p>
                </p:txBody>
              </p:sp>
              <p:sp>
                <p:nvSpPr>
                  <p:cNvPr id="46097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23" y="0"/>
                    <a:ext cx="206" cy="8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</p:grp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329" y="0"/>
                <a:ext cx="206" cy="864"/>
                <a:chOff x="329" y="0"/>
                <a:chExt cx="206" cy="864"/>
              </a:xfrm>
            </p:grpSpPr>
            <p:sp>
              <p:nvSpPr>
                <p:cNvPr id="46087" name="Rectangle 7"/>
                <p:cNvSpPr>
                  <a:spLocks noChangeArrowheads="1"/>
                </p:cNvSpPr>
                <p:nvPr/>
              </p:nvSpPr>
              <p:spPr bwMode="auto">
                <a:xfrm>
                  <a:off x="357" y="0"/>
                  <a:ext cx="150" cy="8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just"/>
                  <a:r>
                    <a:rPr lang="tr-TR" sz="1000">
                      <a:latin typeface="Arial" charset="0"/>
                      <a:cs typeface="Arial" charset="0"/>
                    </a:rPr>
                    <a:t>//////</a:t>
                  </a:r>
                </a:p>
                <a:p>
                  <a:pPr algn="just" eaLnBrk="0" hangingPunct="0"/>
                  <a:endParaRPr lang="tr-TR"/>
                </a:p>
              </p:txBody>
            </p:sp>
            <p:sp>
              <p:nvSpPr>
                <p:cNvPr id="46101" name="Rectangle 21"/>
                <p:cNvSpPr>
                  <a:spLocks noChangeArrowheads="1"/>
                </p:cNvSpPr>
                <p:nvPr/>
              </p:nvSpPr>
              <p:spPr bwMode="auto">
                <a:xfrm>
                  <a:off x="329" y="0"/>
                  <a:ext cx="206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8" name="Group 24"/>
              <p:cNvGrpSpPr>
                <a:grpSpLocks/>
              </p:cNvGrpSpPr>
              <p:nvPr/>
            </p:nvGrpSpPr>
            <p:grpSpPr bwMode="auto">
              <a:xfrm>
                <a:off x="535" y="0"/>
                <a:ext cx="206" cy="864"/>
                <a:chOff x="535" y="0"/>
                <a:chExt cx="206" cy="864"/>
              </a:xfrm>
            </p:grpSpPr>
            <p:sp>
              <p:nvSpPr>
                <p:cNvPr id="46088" name="Rectangle 8"/>
                <p:cNvSpPr>
                  <a:spLocks noChangeArrowheads="1"/>
                </p:cNvSpPr>
                <p:nvPr/>
              </p:nvSpPr>
              <p:spPr bwMode="auto">
                <a:xfrm>
                  <a:off x="563" y="0"/>
                  <a:ext cx="150" cy="8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just"/>
                  <a:r>
                    <a:rPr lang="tr-TR" sz="1000">
                      <a:latin typeface="Arial" charset="0"/>
                      <a:cs typeface="Arial" charset="0"/>
                    </a:rPr>
                    <a:t> </a:t>
                  </a:r>
                </a:p>
                <a:p>
                  <a:pPr algn="just" eaLnBrk="0" hangingPunct="0"/>
                  <a:endParaRPr lang="tr-TR"/>
                </a:p>
              </p:txBody>
            </p:sp>
            <p:sp>
              <p:nvSpPr>
                <p:cNvPr id="46103" name="Rectangle 23"/>
                <p:cNvSpPr>
                  <a:spLocks noChangeArrowheads="1"/>
                </p:cNvSpPr>
                <p:nvPr/>
              </p:nvSpPr>
              <p:spPr bwMode="auto">
                <a:xfrm>
                  <a:off x="535" y="0"/>
                  <a:ext cx="206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>
                <a:off x="741" y="0"/>
                <a:ext cx="206" cy="864"/>
                <a:chOff x="741" y="0"/>
                <a:chExt cx="206" cy="864"/>
              </a:xfrm>
            </p:grpSpPr>
            <p:sp>
              <p:nvSpPr>
                <p:cNvPr id="46089" name="Rectangle 9"/>
                <p:cNvSpPr>
                  <a:spLocks noChangeArrowheads="1"/>
                </p:cNvSpPr>
                <p:nvPr/>
              </p:nvSpPr>
              <p:spPr bwMode="auto">
                <a:xfrm>
                  <a:off x="769" y="0"/>
                  <a:ext cx="150" cy="8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just"/>
                  <a:r>
                    <a:rPr lang="tr-TR" sz="1000">
                      <a:latin typeface="Arial" charset="0"/>
                      <a:cs typeface="Arial" charset="0"/>
                    </a:rPr>
                    <a:t>//////</a:t>
                  </a:r>
                </a:p>
                <a:p>
                  <a:pPr algn="just" eaLnBrk="0" hangingPunct="0"/>
                  <a:endParaRPr lang="tr-TR"/>
                </a:p>
              </p:txBody>
            </p:sp>
            <p:sp>
              <p:nvSpPr>
                <p:cNvPr id="46105" name="Rectangle 25"/>
                <p:cNvSpPr>
                  <a:spLocks noChangeArrowheads="1"/>
                </p:cNvSpPr>
                <p:nvPr/>
              </p:nvSpPr>
              <p:spPr bwMode="auto">
                <a:xfrm>
                  <a:off x="741" y="0"/>
                  <a:ext cx="206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0" name="Group 28"/>
              <p:cNvGrpSpPr>
                <a:grpSpLocks/>
              </p:cNvGrpSpPr>
              <p:nvPr/>
            </p:nvGrpSpPr>
            <p:grpSpPr bwMode="auto">
              <a:xfrm>
                <a:off x="947" y="0"/>
                <a:ext cx="206" cy="864"/>
                <a:chOff x="947" y="0"/>
                <a:chExt cx="206" cy="864"/>
              </a:xfrm>
            </p:grpSpPr>
            <p:sp>
              <p:nvSpPr>
                <p:cNvPr id="46090" name="Rectangle 10"/>
                <p:cNvSpPr>
                  <a:spLocks noChangeArrowheads="1"/>
                </p:cNvSpPr>
                <p:nvPr/>
              </p:nvSpPr>
              <p:spPr bwMode="auto">
                <a:xfrm>
                  <a:off x="975" y="0"/>
                  <a:ext cx="150" cy="8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just"/>
                  <a:r>
                    <a:rPr lang="tr-TR" sz="1000">
                      <a:latin typeface="Arial" charset="0"/>
                      <a:cs typeface="Arial" charset="0"/>
                    </a:rPr>
                    <a:t>//////</a:t>
                  </a:r>
                </a:p>
                <a:p>
                  <a:pPr algn="just" eaLnBrk="0" hangingPunct="0"/>
                  <a:endParaRPr lang="tr-TR"/>
                </a:p>
              </p:txBody>
            </p:sp>
            <p:sp>
              <p:nvSpPr>
                <p:cNvPr id="46107" name="Rectangle 27"/>
                <p:cNvSpPr>
                  <a:spLocks noChangeArrowheads="1"/>
                </p:cNvSpPr>
                <p:nvPr/>
              </p:nvSpPr>
              <p:spPr bwMode="auto">
                <a:xfrm>
                  <a:off x="947" y="0"/>
                  <a:ext cx="206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1" name="Group 30"/>
              <p:cNvGrpSpPr>
                <a:grpSpLocks/>
              </p:cNvGrpSpPr>
              <p:nvPr/>
            </p:nvGrpSpPr>
            <p:grpSpPr bwMode="auto">
              <a:xfrm>
                <a:off x="1153" y="0"/>
                <a:ext cx="206" cy="864"/>
                <a:chOff x="1153" y="0"/>
                <a:chExt cx="206" cy="864"/>
              </a:xfrm>
            </p:grpSpPr>
            <p:sp>
              <p:nvSpPr>
                <p:cNvPr id="46091" name="Rectangle 11"/>
                <p:cNvSpPr>
                  <a:spLocks noChangeArrowheads="1"/>
                </p:cNvSpPr>
                <p:nvPr/>
              </p:nvSpPr>
              <p:spPr bwMode="auto">
                <a:xfrm>
                  <a:off x="1181" y="0"/>
                  <a:ext cx="150" cy="8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just"/>
                  <a:r>
                    <a:rPr lang="tr-TR" sz="1000">
                      <a:latin typeface="Arial" charset="0"/>
                      <a:cs typeface="Arial" charset="0"/>
                    </a:rPr>
                    <a:t> </a:t>
                  </a:r>
                </a:p>
                <a:p>
                  <a:pPr algn="just" eaLnBrk="0" hangingPunct="0"/>
                  <a:r>
                    <a:rPr lang="tr-TR" sz="1000">
                      <a:latin typeface="Arial" charset="0"/>
                      <a:cs typeface="Arial" charset="0"/>
                    </a:rPr>
                    <a:t> </a:t>
                  </a:r>
                </a:p>
                <a:p>
                  <a:pPr algn="just" eaLnBrk="0" hangingPunct="0"/>
                  <a:r>
                    <a:rPr lang="tr-TR" sz="1000">
                      <a:latin typeface="Arial" charset="0"/>
                      <a:cs typeface="Arial" charset="0"/>
                    </a:rPr>
                    <a:t> </a:t>
                  </a:r>
                </a:p>
                <a:p>
                  <a:pPr algn="just" eaLnBrk="0" hangingPunct="0"/>
                  <a:r>
                    <a:rPr lang="tr-TR" sz="1000">
                      <a:latin typeface="Arial" charset="0"/>
                      <a:cs typeface="Arial" charset="0"/>
                    </a:rPr>
                    <a:t> </a:t>
                  </a:r>
                </a:p>
                <a:p>
                  <a:pPr algn="just" eaLnBrk="0" hangingPunct="0"/>
                  <a:endParaRPr lang="tr-TR"/>
                </a:p>
              </p:txBody>
            </p:sp>
            <p:sp>
              <p:nvSpPr>
                <p:cNvPr id="46109" name="Rectangle 29"/>
                <p:cNvSpPr>
                  <a:spLocks noChangeArrowheads="1"/>
                </p:cNvSpPr>
                <p:nvPr/>
              </p:nvSpPr>
              <p:spPr bwMode="auto">
                <a:xfrm>
                  <a:off x="1153" y="0"/>
                  <a:ext cx="206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359" y="0"/>
                <a:ext cx="206" cy="864"/>
                <a:chOff x="1359" y="0"/>
                <a:chExt cx="206" cy="864"/>
              </a:xfrm>
            </p:grpSpPr>
            <p:sp>
              <p:nvSpPr>
                <p:cNvPr id="46092" name="Rectangle 12"/>
                <p:cNvSpPr>
                  <a:spLocks noChangeArrowheads="1"/>
                </p:cNvSpPr>
                <p:nvPr/>
              </p:nvSpPr>
              <p:spPr bwMode="auto">
                <a:xfrm>
                  <a:off x="1387" y="0"/>
                  <a:ext cx="150" cy="8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just"/>
                  <a:r>
                    <a:rPr lang="tr-TR" sz="1000">
                      <a:latin typeface="Arial" charset="0"/>
                      <a:cs typeface="Arial" charset="0"/>
                    </a:rPr>
                    <a:t>//////</a:t>
                  </a:r>
                </a:p>
                <a:p>
                  <a:pPr algn="just" eaLnBrk="0" hangingPunct="0"/>
                  <a:endParaRPr lang="tr-TR"/>
                </a:p>
              </p:txBody>
            </p:sp>
            <p:sp>
              <p:nvSpPr>
                <p:cNvPr id="46111" name="Rectangle 31"/>
                <p:cNvSpPr>
                  <a:spLocks noChangeArrowheads="1"/>
                </p:cNvSpPr>
                <p:nvPr/>
              </p:nvSpPr>
              <p:spPr bwMode="auto">
                <a:xfrm>
                  <a:off x="1359" y="0"/>
                  <a:ext cx="206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3" name="Group 36"/>
              <p:cNvGrpSpPr>
                <a:grpSpLocks/>
              </p:cNvGrpSpPr>
              <p:nvPr/>
            </p:nvGrpSpPr>
            <p:grpSpPr bwMode="auto">
              <a:xfrm>
                <a:off x="1565" y="0"/>
                <a:ext cx="206" cy="864"/>
                <a:chOff x="1565" y="0"/>
                <a:chExt cx="206" cy="864"/>
              </a:xfrm>
            </p:grpSpPr>
            <p:sp>
              <p:nvSpPr>
                <p:cNvPr id="46115" name="Rectangle 35"/>
                <p:cNvSpPr>
                  <a:spLocks noChangeArrowheads="1"/>
                </p:cNvSpPr>
                <p:nvPr/>
              </p:nvSpPr>
              <p:spPr bwMode="auto">
                <a:xfrm>
                  <a:off x="1565" y="0"/>
                  <a:ext cx="206" cy="864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tr-TR"/>
                </a:p>
              </p:txBody>
            </p:sp>
            <p:grpSp>
              <p:nvGrpSpPr>
                <p:cNvPr id="14" name="Group 34"/>
                <p:cNvGrpSpPr>
                  <a:grpSpLocks/>
                </p:cNvGrpSpPr>
                <p:nvPr/>
              </p:nvGrpSpPr>
              <p:grpSpPr bwMode="auto">
                <a:xfrm>
                  <a:off x="1565" y="0"/>
                  <a:ext cx="206" cy="864"/>
                  <a:chOff x="1565" y="0"/>
                  <a:chExt cx="206" cy="864"/>
                </a:xfrm>
              </p:grpSpPr>
              <p:sp>
                <p:nvSpPr>
                  <p:cNvPr id="4609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593" y="0"/>
                    <a:ext cx="150" cy="864"/>
                  </a:xfrm>
                  <a:prstGeom prst="rect">
                    <a:avLst/>
                  </a:prstGeom>
                  <a:solidFill>
                    <a:srgbClr val="C0C0C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just"/>
                    <a:r>
                      <a:rPr lang="tr-TR" sz="1000">
                        <a:latin typeface="Arial" charset="0"/>
                        <a:cs typeface="Arial" charset="0"/>
                      </a:rPr>
                      <a:t> </a:t>
                    </a:r>
                  </a:p>
                  <a:p>
                    <a:pPr algn="just" eaLnBrk="0" hangingPunct="0"/>
                    <a:endParaRPr lang="tr-TR"/>
                  </a:p>
                </p:txBody>
              </p:sp>
              <p:sp>
                <p:nvSpPr>
                  <p:cNvPr id="46113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1565" y="0"/>
                    <a:ext cx="206" cy="8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1771" y="0"/>
                <a:ext cx="206" cy="864"/>
                <a:chOff x="1771" y="0"/>
                <a:chExt cx="206" cy="864"/>
              </a:xfrm>
            </p:grpSpPr>
            <p:sp>
              <p:nvSpPr>
                <p:cNvPr id="46094" name="Rectangle 14"/>
                <p:cNvSpPr>
                  <a:spLocks noChangeArrowheads="1"/>
                </p:cNvSpPr>
                <p:nvPr/>
              </p:nvSpPr>
              <p:spPr bwMode="auto">
                <a:xfrm>
                  <a:off x="1799" y="0"/>
                  <a:ext cx="150" cy="8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just"/>
                  <a:r>
                    <a:rPr lang="tr-TR" sz="1000">
                      <a:latin typeface="Arial" charset="0"/>
                      <a:cs typeface="Arial" charset="0"/>
                    </a:rPr>
                    <a:t>//////</a:t>
                  </a:r>
                </a:p>
                <a:p>
                  <a:pPr algn="just" eaLnBrk="0" hangingPunct="0"/>
                  <a:endParaRPr lang="tr-TR"/>
                </a:p>
              </p:txBody>
            </p:sp>
            <p:sp>
              <p:nvSpPr>
                <p:cNvPr id="46117" name="Rectangle 37"/>
                <p:cNvSpPr>
                  <a:spLocks noChangeArrowheads="1"/>
                </p:cNvSpPr>
                <p:nvPr/>
              </p:nvSpPr>
              <p:spPr bwMode="auto">
                <a:xfrm>
                  <a:off x="1771" y="0"/>
                  <a:ext cx="206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tr-TR"/>
                </a:p>
              </p:txBody>
            </p:sp>
          </p:grpSp>
        </p:grpSp>
        <p:sp>
          <p:nvSpPr>
            <p:cNvPr id="46120" name="Rectangle 40"/>
            <p:cNvSpPr>
              <a:spLocks noChangeArrowheads="1"/>
            </p:cNvSpPr>
            <p:nvPr/>
          </p:nvSpPr>
          <p:spPr bwMode="auto">
            <a:xfrm>
              <a:off x="-3" y="-3"/>
              <a:ext cx="1983" cy="870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6122" name="Line 42"/>
          <p:cNvSpPr>
            <a:spLocks noChangeShapeType="1"/>
          </p:cNvSpPr>
          <p:nvPr/>
        </p:nvSpPr>
        <p:spPr bwMode="auto">
          <a:xfrm flipV="1">
            <a:off x="6057900" y="2205038"/>
            <a:ext cx="0" cy="3667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6123" name="Line 43"/>
          <p:cNvSpPr>
            <a:spLocks noChangeShapeType="1"/>
          </p:cNvSpPr>
          <p:nvPr/>
        </p:nvSpPr>
        <p:spPr bwMode="auto">
          <a:xfrm flipV="1">
            <a:off x="7391400" y="2209800"/>
            <a:ext cx="0" cy="36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6125" name="Text Box 45"/>
          <p:cNvSpPr txBox="1">
            <a:spLocks noChangeArrowheads="1"/>
          </p:cNvSpPr>
          <p:nvPr/>
        </p:nvSpPr>
        <p:spPr bwMode="auto">
          <a:xfrm>
            <a:off x="5105400" y="4343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800">
                <a:latin typeface="Arial" charset="0"/>
                <a:cs typeface="Arial" charset="0"/>
              </a:rPr>
              <a:t>Yeni Çerçeve     Yeni Çerçeve</a:t>
            </a:r>
            <a:r>
              <a:rPr lang="tr-TR"/>
              <a:t> </a:t>
            </a:r>
          </a:p>
        </p:txBody>
      </p:sp>
      <p:sp>
        <p:nvSpPr>
          <p:cNvPr id="46126" name="Text Box 46"/>
          <p:cNvSpPr txBox="1">
            <a:spLocks noChangeArrowheads="1"/>
          </p:cNvSpPr>
          <p:nvPr/>
        </p:nvSpPr>
        <p:spPr bwMode="auto">
          <a:xfrm>
            <a:off x="5257800" y="184308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800">
                <a:latin typeface="Arial" charset="0"/>
                <a:cs typeface="Arial" charset="0"/>
              </a:rPr>
              <a:t>2.Çerçeve        2.Çerçeve</a:t>
            </a:r>
            <a:r>
              <a:rPr lang="tr-TR" sz="1800">
                <a:cs typeface="Times New Roman" pitchFamily="18" charset="0"/>
              </a:rPr>
              <a:t> </a:t>
            </a:r>
          </a:p>
        </p:txBody>
      </p:sp>
      <p:sp>
        <p:nvSpPr>
          <p:cNvPr id="46127" name="Text Box 47"/>
          <p:cNvSpPr txBox="1">
            <a:spLocks noChangeArrowheads="1"/>
          </p:cNvSpPr>
          <p:nvPr/>
        </p:nvSpPr>
        <p:spPr bwMode="auto">
          <a:xfrm>
            <a:off x="5105400" y="49530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>
                <a:latin typeface="Arial" charset="0"/>
                <a:cs typeface="Arial" charset="0"/>
              </a:rPr>
              <a:t>Yeni Çerçeve Verme</a:t>
            </a:r>
            <a:r>
              <a:rPr lang="tr-TR"/>
              <a:t> </a:t>
            </a:r>
          </a:p>
        </p:txBody>
      </p:sp>
      <p:sp>
        <p:nvSpPr>
          <p:cNvPr id="46128" name="Text Box 48"/>
          <p:cNvSpPr txBox="1">
            <a:spLocks noChangeArrowheads="1"/>
          </p:cNvSpPr>
          <p:nvPr/>
        </p:nvSpPr>
        <p:spPr bwMode="auto">
          <a:xfrm>
            <a:off x="152400" y="1600200"/>
            <a:ext cx="48006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800">
                <a:latin typeface="Arial" charset="0"/>
                <a:cs typeface="Arial" charset="0"/>
              </a:rPr>
              <a:t>Ballık verilirken kuluçkalığın her iki tarafından ilk ve son çerçeveler, yani tamamen ballı ya da çıkmak üzere kapalı yavrulu 2 çerçeve ballığa alınarak bunların yerine kapalı yavrulu 2 çerçeve dış kenarlara kaydırılarak 2. </a:t>
            </a:r>
            <a:r>
              <a:rPr lang="tr-TR" sz="2800">
                <a:latin typeface="Arial" charset="0"/>
              </a:rPr>
              <a:t>v</a:t>
            </a:r>
            <a:r>
              <a:rPr lang="tr-TR" sz="2800">
                <a:latin typeface="Arial" charset="0"/>
                <a:cs typeface="Arial" charset="0"/>
              </a:rPr>
              <a:t>e 9. Çerçeve olarak temel petek takılı iki yana çerçeve yerleştirilir.</a:t>
            </a:r>
            <a:r>
              <a:rPr lang="tr-TR"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5602" name="Picture 2" descr="C:\Users\ALATA\Desktop\bal hasadı 2014\DSC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8463" y="-1544638"/>
            <a:ext cx="15020926" cy="9948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8" name="Rectangle 8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İlkbaharda Yapılacak İşlemler</a:t>
            </a:r>
          </a:p>
        </p:txBody>
      </p:sp>
      <p:sp>
        <p:nvSpPr>
          <p:cNvPr id="348178" name="Text Box 18"/>
          <p:cNvSpPr txBox="1">
            <a:spLocks noChangeArrowheads="1"/>
          </p:cNvSpPr>
          <p:nvPr/>
        </p:nvSpPr>
        <p:spPr bwMode="auto">
          <a:xfrm>
            <a:off x="914400" y="1676401"/>
            <a:ext cx="696350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tr-TR"/>
          </a:p>
        </p:txBody>
      </p:sp>
      <p:sp>
        <p:nvSpPr>
          <p:cNvPr id="348179" name="Text Box 19"/>
          <p:cNvSpPr txBox="1">
            <a:spLocks noChangeArrowheads="1"/>
          </p:cNvSpPr>
          <p:nvPr/>
        </p:nvSpPr>
        <p:spPr bwMode="auto">
          <a:xfrm>
            <a:off x="1125415" y="2057401"/>
            <a:ext cx="7033846" cy="461664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76250" indent="-476250">
              <a:buFont typeface="Wingdings" pitchFamily="2" charset="2"/>
              <a:buChar char="Ø"/>
            </a:pPr>
            <a:r>
              <a:rPr lang="tr-TR" sz="4200"/>
              <a:t>Hava sıcaklığının +14</a:t>
            </a:r>
            <a:r>
              <a:rPr lang="tr-TR" sz="4200" baseline="30000"/>
              <a:t>0</a:t>
            </a:r>
            <a:r>
              <a:rPr lang="tr-TR" sz="4200"/>
              <a:t>C üzerine çıktığı zaman kovanlarda ilk kontroller yapılır.</a:t>
            </a:r>
          </a:p>
          <a:p>
            <a:pPr marL="476250" indent="-476250">
              <a:buFont typeface="Wingdings" pitchFamily="2" charset="2"/>
              <a:buChar char="Ø"/>
            </a:pPr>
            <a:r>
              <a:rPr lang="tr-TR" sz="4200"/>
              <a:t>İlk kontroller kısa ve seri bir şekilde yapılarak yavruların üşümesi engellenir.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İlk Kontrol</a:t>
            </a:r>
          </a:p>
        </p:txBody>
      </p:sp>
      <p:sp>
        <p:nvSpPr>
          <p:cNvPr id="368643" name="Text Box 3"/>
          <p:cNvSpPr txBox="1">
            <a:spLocks noChangeArrowheads="1"/>
          </p:cNvSpPr>
          <p:nvPr/>
        </p:nvSpPr>
        <p:spPr bwMode="auto">
          <a:xfrm>
            <a:off x="914400" y="1676401"/>
            <a:ext cx="696350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tr-TR"/>
          </a:p>
        </p:txBody>
      </p:sp>
      <p:pic>
        <p:nvPicPr>
          <p:cNvPr id="3686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769" y="1676400"/>
            <a:ext cx="6049108" cy="4673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/>
          <a:lstStyle/>
          <a:p>
            <a:r>
              <a:rPr lang="tr-TR" dirty="0" smtClean="0"/>
              <a:t>ARI MALZEMELERİ 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smtClean="0"/>
              <a:t>KOVAN</a:t>
            </a:r>
          </a:p>
          <a:p>
            <a:endParaRPr lang="tr-TR" dirty="0"/>
          </a:p>
        </p:txBody>
      </p:sp>
      <p:pic>
        <p:nvPicPr>
          <p:cNvPr id="6148" name="Picture 4" descr="C:\Users\ALATA\Desktop\bal hasadı 2014\DSC_00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28670"/>
            <a:ext cx="6686568" cy="5214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Ana Arı Kontrolü</a:t>
            </a:r>
          </a:p>
        </p:txBody>
      </p:sp>
      <p:sp>
        <p:nvSpPr>
          <p:cNvPr id="380931" name="Text Box 3"/>
          <p:cNvSpPr txBox="1">
            <a:spLocks noChangeArrowheads="1"/>
          </p:cNvSpPr>
          <p:nvPr/>
        </p:nvSpPr>
        <p:spPr bwMode="auto">
          <a:xfrm>
            <a:off x="914400" y="1676401"/>
            <a:ext cx="696350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tr-TR"/>
          </a:p>
        </p:txBody>
      </p:sp>
      <p:pic>
        <p:nvPicPr>
          <p:cNvPr id="3809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754" y="1752600"/>
            <a:ext cx="6682154" cy="4805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İlkbaharda Yapılacak İşlemler</a:t>
            </a:r>
          </a:p>
        </p:txBody>
      </p:sp>
      <p:sp>
        <p:nvSpPr>
          <p:cNvPr id="373763" name="Text Box 3"/>
          <p:cNvSpPr txBox="1">
            <a:spLocks noChangeArrowheads="1"/>
          </p:cNvSpPr>
          <p:nvPr/>
        </p:nvSpPr>
        <p:spPr bwMode="auto">
          <a:xfrm>
            <a:off x="914400" y="1676401"/>
            <a:ext cx="696350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tr-TR"/>
          </a:p>
        </p:txBody>
      </p:sp>
      <p:sp>
        <p:nvSpPr>
          <p:cNvPr id="373764" name="Text Box 4"/>
          <p:cNvSpPr txBox="1">
            <a:spLocks noChangeArrowheads="1"/>
          </p:cNvSpPr>
          <p:nvPr/>
        </p:nvSpPr>
        <p:spPr bwMode="auto">
          <a:xfrm>
            <a:off x="1125415" y="2057401"/>
            <a:ext cx="7033846" cy="33239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76250" indent="-476250">
              <a:buFont typeface="Wingdings" pitchFamily="2" charset="2"/>
              <a:buChar char="Ø"/>
            </a:pPr>
            <a:r>
              <a:rPr lang="tr-TR" sz="4200"/>
              <a:t>Ana arının varlığı ve performansı gözlenir.</a:t>
            </a:r>
          </a:p>
          <a:p>
            <a:pPr marL="476250" indent="-476250">
              <a:buFont typeface="Wingdings" pitchFamily="2" charset="2"/>
              <a:buChar char="Ø"/>
            </a:pPr>
            <a:r>
              <a:rPr lang="tr-TR" sz="4200"/>
              <a:t>Genç ve sağlıklı ana arı varsa, gözlere düzgün yumurta atıyorsa sorun yok demektir.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Yumurta Atılmış Petek</a:t>
            </a:r>
          </a:p>
        </p:txBody>
      </p:sp>
      <p:sp>
        <p:nvSpPr>
          <p:cNvPr id="360451" name="Text Box 3"/>
          <p:cNvSpPr txBox="1">
            <a:spLocks noChangeArrowheads="1"/>
          </p:cNvSpPr>
          <p:nvPr/>
        </p:nvSpPr>
        <p:spPr bwMode="auto">
          <a:xfrm>
            <a:off x="914400" y="1676401"/>
            <a:ext cx="696350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tr-TR"/>
          </a:p>
        </p:txBody>
      </p:sp>
      <p:graphicFrame>
        <p:nvGraphicFramePr>
          <p:cNvPr id="360460" name="Object 12"/>
          <p:cNvGraphicFramePr>
            <a:graphicFrameLocks noChangeAspect="1"/>
          </p:cNvGraphicFramePr>
          <p:nvPr/>
        </p:nvGraphicFramePr>
        <p:xfrm>
          <a:off x="3587262" y="2800351"/>
          <a:ext cx="5380892" cy="3433763"/>
        </p:xfrm>
        <a:graphic>
          <a:graphicData uri="http://schemas.openxmlformats.org/presentationml/2006/ole">
            <p:oleObj spid="_x0000_s1026" name="Bit Eşlem Resmi" r:id="rId3" imgW="9523810" imgH="5609524" progId="PBrush">
              <p:embed/>
            </p:oleObj>
          </a:graphicData>
        </a:graphic>
      </p:graphicFrame>
      <p:pic>
        <p:nvPicPr>
          <p:cNvPr id="36046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384" y="1981201"/>
            <a:ext cx="3077308" cy="2486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0462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031" y="3505200"/>
            <a:ext cx="1740877" cy="2971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0463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08431" y="1447801"/>
            <a:ext cx="2409092" cy="2366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ChangeArrowheads="1"/>
          </p:cNvSpPr>
          <p:nvPr/>
        </p:nvSpPr>
        <p:spPr bwMode="auto">
          <a:xfrm>
            <a:off x="633046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84" tIns="50292" rIns="100584" bIns="50292" anchor="ctr"/>
          <a:lstStyle/>
          <a:p>
            <a:pPr algn="ctr" defTabSz="1006475">
              <a:spcBef>
                <a:spcPct val="0"/>
              </a:spcBef>
            </a:pPr>
            <a:r>
              <a:rPr lang="tr-TR" sz="4800">
                <a:solidFill>
                  <a:schemeClr val="tx2"/>
                </a:solidFill>
              </a:rPr>
              <a:t>İlkbaharda Yapılacak İşlemler</a:t>
            </a:r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1125415" y="2057400"/>
            <a:ext cx="7033846" cy="33239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76250" indent="-476250">
              <a:buFont typeface="Wingdings" pitchFamily="2" charset="2"/>
              <a:buChar char="Ø"/>
            </a:pPr>
            <a:r>
              <a:rPr lang="tr-TR" sz="4200" dirty="0"/>
              <a:t>Ana arı yaşlı ve dağınık yumurta atıyorsa genç bir ana arı ile değiştirilmeli veya genç analı zayıf bir koloni ile birleştirilmelidir.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451</Words>
  <Application>Microsoft Office PowerPoint</Application>
  <PresentationFormat>Ekran Gösterisi (4:3)</PresentationFormat>
  <Paragraphs>83</Paragraphs>
  <Slides>29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2</vt:i4>
      </vt:variant>
      <vt:variant>
        <vt:lpstr>Slayt Başlıkları</vt:lpstr>
      </vt:variant>
      <vt:variant>
        <vt:i4>29</vt:i4>
      </vt:variant>
    </vt:vector>
  </HeadingPairs>
  <TitlesOfParts>
    <vt:vector size="32" baseType="lpstr">
      <vt:lpstr>Ofis Teması</vt:lpstr>
      <vt:lpstr>Word Belgesi</vt:lpstr>
      <vt:lpstr>Bit Eşlem Resmi</vt:lpstr>
      <vt:lpstr>Slayt 1</vt:lpstr>
      <vt:lpstr>İLKBAHAR BAKIMI</vt:lpstr>
      <vt:lpstr>Slayt 3</vt:lpstr>
      <vt:lpstr>Slayt 4</vt:lpstr>
      <vt:lpstr>ARI MALZEMELERİ </vt:lpstr>
      <vt:lpstr>Slayt 6</vt:lpstr>
      <vt:lpstr>Slayt 7</vt:lpstr>
      <vt:lpstr>Slayt 8</vt:lpstr>
      <vt:lpstr>Slayt 9</vt:lpstr>
      <vt:lpstr>ANA ARI PERFORMANSI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 </vt:lpstr>
      <vt:lpstr>Slayt 21</vt:lpstr>
      <vt:lpstr>Slayt 22</vt:lpstr>
      <vt:lpstr>Slayt 23</vt:lpstr>
      <vt:lpstr>Slayt 24</vt:lpstr>
      <vt:lpstr>PETEK VERME</vt:lpstr>
      <vt:lpstr>TEMEL PETEK HAZIRLMA</vt:lpstr>
      <vt:lpstr>KAT VERME</vt:lpstr>
      <vt:lpstr>Slayt 28</vt:lpstr>
      <vt:lpstr>Slayt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yaykur</dc:creator>
  <cp:lastModifiedBy>ALATA</cp:lastModifiedBy>
  <cp:revision>100</cp:revision>
  <dcterms:created xsi:type="dcterms:W3CDTF">2013-05-17T08:31:37Z</dcterms:created>
  <dcterms:modified xsi:type="dcterms:W3CDTF">2014-10-13T16:59:50Z</dcterms:modified>
</cp:coreProperties>
</file>