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1" r:id="rId2"/>
    <p:sldId id="312" r:id="rId3"/>
    <p:sldId id="334" r:id="rId4"/>
    <p:sldId id="313" r:id="rId5"/>
    <p:sldId id="314" r:id="rId6"/>
    <p:sldId id="315" r:id="rId7"/>
    <p:sldId id="316" r:id="rId8"/>
    <p:sldId id="317" r:id="rId9"/>
    <p:sldId id="335" r:id="rId10"/>
    <p:sldId id="318" r:id="rId11"/>
    <p:sldId id="319" r:id="rId12"/>
    <p:sldId id="320" r:id="rId13"/>
    <p:sldId id="321" r:id="rId14"/>
    <p:sldId id="322" r:id="rId15"/>
    <p:sldId id="323" r:id="rId16"/>
    <p:sldId id="324" r:id="rId17"/>
    <p:sldId id="339" r:id="rId18"/>
    <p:sldId id="325" r:id="rId19"/>
    <p:sldId id="326" r:id="rId20"/>
    <p:sldId id="327" r:id="rId21"/>
    <p:sldId id="328" r:id="rId22"/>
    <p:sldId id="329" r:id="rId23"/>
    <p:sldId id="340" r:id="rId24"/>
    <p:sldId id="330" r:id="rId25"/>
    <p:sldId id="331"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12.10.2014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12.10.2014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12.10.2014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685800" y="1981200"/>
            <a:ext cx="3815862" cy="4114800"/>
          </a:xfrm>
        </p:spPr>
        <p:txBody>
          <a:bodyPr/>
          <a:lstStyle/>
          <a:p>
            <a:endParaRPr lang="tr-TR"/>
          </a:p>
        </p:txBody>
      </p:sp>
      <p:sp>
        <p:nvSpPr>
          <p:cNvPr id="4" name="3 Metin Yer Tutucusu"/>
          <p:cNvSpPr>
            <a:spLocks noGrp="1"/>
          </p:cNvSpPr>
          <p:nvPr>
            <p:ph type="body" sz="half" idx="2"/>
          </p:nvPr>
        </p:nvSpPr>
        <p:spPr>
          <a:xfrm>
            <a:off x="4642338" y="1981200"/>
            <a:ext cx="3815862"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685800" y="6248400"/>
            <a:ext cx="1905000" cy="457200"/>
          </a:xfrm>
        </p:spPr>
        <p:txBody>
          <a:bodyPr/>
          <a:lstStyle>
            <a:lvl1pPr>
              <a:defRPr/>
            </a:lvl1pPr>
          </a:lstStyle>
          <a:p>
            <a:endParaRPr lang="tr-TR"/>
          </a:p>
        </p:txBody>
      </p:sp>
      <p:sp>
        <p:nvSpPr>
          <p:cNvPr id="6" name="5 Altbilgi Yer Tutucusu"/>
          <p:cNvSpPr>
            <a:spLocks noGrp="1"/>
          </p:cNvSpPr>
          <p:nvPr>
            <p:ph type="ftr" sz="quarter" idx="11"/>
          </p:nvPr>
        </p:nvSpPr>
        <p:spPr>
          <a:xfrm>
            <a:off x="3124200" y="6248400"/>
            <a:ext cx="2895600" cy="457200"/>
          </a:xfrm>
        </p:spPr>
        <p:txBody>
          <a:bodyPr/>
          <a:lstStyle>
            <a:lvl1pPr>
              <a:defRPr/>
            </a:lvl1pPr>
          </a:lstStyle>
          <a:p>
            <a:endParaRPr lang="tr-TR"/>
          </a:p>
        </p:txBody>
      </p:sp>
      <p:sp>
        <p:nvSpPr>
          <p:cNvPr id="7" name="6 Slayt Numarası Yer Tutucusu"/>
          <p:cNvSpPr>
            <a:spLocks noGrp="1"/>
          </p:cNvSpPr>
          <p:nvPr>
            <p:ph type="sldNum" sz="quarter" idx="12"/>
          </p:nvPr>
        </p:nvSpPr>
        <p:spPr>
          <a:xfrm>
            <a:off x="6553200" y="6248400"/>
            <a:ext cx="1905000" cy="457200"/>
          </a:xfrm>
        </p:spPr>
        <p:txBody>
          <a:bodyPr/>
          <a:lstStyle>
            <a:lvl1pPr>
              <a:defRPr/>
            </a:lvl1pPr>
          </a:lstStyle>
          <a:p>
            <a:fld id="{576CE07E-CDA9-4A48-8B75-CC2CAA575BB0}"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12.10.2014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12.10.2014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12.10.2014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12.10.2014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12.10.2014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12.10.2014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12.10.2014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12.10.2014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12.10.2014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sz="half" idx="4294967295"/>
          </p:nvPr>
        </p:nvSpPr>
        <p:spPr>
          <a:xfrm>
            <a:off x="0" y="1600200"/>
            <a:ext cx="9144000" cy="4525963"/>
          </a:xfrm>
        </p:spPr>
        <p:txBody>
          <a:bodyPr>
            <a:normAutofit fontScale="92500" lnSpcReduction="20000"/>
          </a:bodyPr>
          <a:lstStyle/>
          <a:p>
            <a:endParaRPr lang="tr-TR" dirty="0" smtClean="0"/>
          </a:p>
          <a:p>
            <a:r>
              <a:rPr lang="tr-TR" dirty="0" smtClean="0"/>
              <a:t>ALEM ...............................: Hayvanlar</a:t>
            </a:r>
          </a:p>
          <a:p>
            <a:r>
              <a:rPr lang="tr-TR" dirty="0" smtClean="0"/>
              <a:t> ŞUBE ................................: Eklembacaklılar </a:t>
            </a:r>
          </a:p>
          <a:p>
            <a:r>
              <a:rPr lang="tr-TR" dirty="0" smtClean="0"/>
              <a:t> Alt GRUP ..........................: Antenliler </a:t>
            </a:r>
          </a:p>
          <a:p>
            <a:r>
              <a:rPr lang="tr-TR" dirty="0" smtClean="0"/>
              <a:t> SINIF .................................: Böcekler</a:t>
            </a:r>
          </a:p>
          <a:p>
            <a:r>
              <a:rPr lang="tr-TR" dirty="0" smtClean="0"/>
              <a:t> TAKIM ..............................: Zar Kanatlılar </a:t>
            </a:r>
          </a:p>
          <a:p>
            <a:r>
              <a:rPr lang="tr-TR" dirty="0" smtClean="0"/>
              <a:t> FAMİLYA .........................: Arılar</a:t>
            </a:r>
          </a:p>
          <a:p>
            <a:r>
              <a:rPr lang="tr-TR" dirty="0" smtClean="0"/>
              <a:t> CİNS ..................................: Bal Arıları </a:t>
            </a:r>
          </a:p>
          <a:p>
            <a:r>
              <a:rPr lang="tr-TR" dirty="0" smtClean="0"/>
              <a:t> TÜR ............................. …… Bal Arısı ( </a:t>
            </a:r>
            <a:r>
              <a:rPr lang="tr-TR" dirty="0" err="1" smtClean="0"/>
              <a:t>Apis</a:t>
            </a:r>
            <a:r>
              <a:rPr lang="tr-TR" dirty="0" smtClean="0"/>
              <a:t> </a:t>
            </a:r>
            <a:r>
              <a:rPr lang="tr-TR" dirty="0" err="1" smtClean="0"/>
              <a:t>Mellifera</a:t>
            </a:r>
            <a:r>
              <a:rPr lang="tr-TR" dirty="0" smtClean="0"/>
              <a:t>)</a:t>
            </a:r>
            <a:endParaRPr lang="tr-TR" dirty="0"/>
          </a:p>
        </p:txBody>
      </p:sp>
      <p:sp>
        <p:nvSpPr>
          <p:cNvPr id="2" name="1 Başlık"/>
          <p:cNvSpPr>
            <a:spLocks noGrp="1"/>
          </p:cNvSpPr>
          <p:nvPr>
            <p:ph type="title" idx="4294967295"/>
          </p:nvPr>
        </p:nvSpPr>
        <p:spPr>
          <a:xfrm>
            <a:off x="0" y="274638"/>
            <a:ext cx="8229600" cy="1143000"/>
          </a:xfrm>
        </p:spPr>
        <p:txBody>
          <a:bodyPr>
            <a:normAutofit fontScale="90000"/>
          </a:bodyPr>
          <a:lstStyle/>
          <a:p>
            <a:r>
              <a:rPr lang="tr-TR" dirty="0" smtClean="0"/>
              <a:t/>
            </a:r>
            <a:br>
              <a:rPr lang="tr-TR" dirty="0" smtClean="0"/>
            </a:br>
            <a:r>
              <a:rPr lang="tr-TR" dirty="0" smtClean="0"/>
              <a:t/>
            </a:r>
            <a:br>
              <a:rPr lang="tr-TR" dirty="0" smtClean="0"/>
            </a:br>
            <a:r>
              <a:rPr lang="tr-TR" dirty="0" smtClean="0"/>
              <a:t>BAL ARILARININ SİSTEMATİKTEKİ YERİ</a:t>
            </a:r>
            <a:br>
              <a:rPr lang="tr-TR" dirty="0" smtClean="0"/>
            </a:b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Sindirim Sistemi</a:t>
            </a:r>
            <a:endParaRPr lang="tr-TR" dirty="0"/>
          </a:p>
        </p:txBody>
      </p:sp>
      <p:sp>
        <p:nvSpPr>
          <p:cNvPr id="4" name="3 İçerik Yer Tutucusu"/>
          <p:cNvSpPr>
            <a:spLocks noGrp="1"/>
          </p:cNvSpPr>
          <p:nvPr>
            <p:ph sz="half" idx="2"/>
          </p:nvPr>
        </p:nvSpPr>
        <p:spPr/>
        <p:txBody>
          <a:bodyPr>
            <a:normAutofit/>
          </a:bodyPr>
          <a:lstStyle/>
          <a:p>
            <a:r>
              <a:rPr lang="tr-TR" dirty="0" smtClean="0"/>
              <a:t>Arılarda sindirim ağızda başlar, yemek borusu bal midesi, bağırsaklar ile anüste son bulur. </a:t>
            </a:r>
          </a:p>
          <a:p>
            <a:r>
              <a:rPr lang="tr-TR" dirty="0" smtClean="0"/>
              <a:t> Bal arıları su, nektar ve bal gibi besinleri bal </a:t>
            </a:r>
          </a:p>
          <a:p>
            <a:r>
              <a:rPr lang="tr-TR" dirty="0" smtClean="0"/>
              <a:t>midesinde depolayarak kovana taşır.</a:t>
            </a:r>
            <a:endParaRPr lang="tr-TR" dirty="0"/>
          </a:p>
        </p:txBody>
      </p:sp>
      <p:pic>
        <p:nvPicPr>
          <p:cNvPr id="10242" name="Picture 2" descr="C:\Users\ALATA\Desktop\arıcılık\arıcılık resimleri\arı anatomisi\arılarda sindirim sistemi.jpg"/>
          <p:cNvPicPr>
            <a:picLocks noGrp="1" noChangeAspect="1" noChangeArrowheads="1"/>
          </p:cNvPicPr>
          <p:nvPr>
            <p:ph sz="half" idx="1"/>
          </p:nvPr>
        </p:nvPicPr>
        <p:blipFill>
          <a:blip r:embed="rId2"/>
          <a:srcRect/>
          <a:stretch>
            <a:fillRect/>
          </a:stretch>
        </p:blipFill>
        <p:spPr bwMode="auto">
          <a:xfrm>
            <a:off x="0" y="1714489"/>
            <a:ext cx="5072066" cy="318078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Dolaşım Sistemi</a:t>
            </a:r>
            <a:endParaRPr lang="tr-TR" dirty="0"/>
          </a:p>
        </p:txBody>
      </p:sp>
      <p:sp>
        <p:nvSpPr>
          <p:cNvPr id="4" name="3 İçerik Yer Tutucusu"/>
          <p:cNvSpPr>
            <a:spLocks noGrp="1"/>
          </p:cNvSpPr>
          <p:nvPr>
            <p:ph sz="half" idx="2"/>
          </p:nvPr>
        </p:nvSpPr>
        <p:spPr>
          <a:xfrm>
            <a:off x="5072066" y="1600201"/>
            <a:ext cx="3614734" cy="4329130"/>
          </a:xfrm>
        </p:spPr>
        <p:txBody>
          <a:bodyPr>
            <a:normAutofit fontScale="92500" lnSpcReduction="10000"/>
          </a:bodyPr>
          <a:lstStyle/>
          <a:p>
            <a:r>
              <a:rPr lang="tr-TR" dirty="0" smtClean="0"/>
              <a:t>Arılarda açık kan dolaşım sistemi bulunmaktadır.</a:t>
            </a:r>
          </a:p>
          <a:p>
            <a:r>
              <a:rPr lang="tr-TR" dirty="0" smtClean="0"/>
              <a:t>Arılarda kan açık sarı renktedir</a:t>
            </a:r>
            <a:r>
              <a:rPr lang="tr-TR" dirty="0" smtClean="0"/>
              <a:t>.</a:t>
            </a:r>
          </a:p>
          <a:p>
            <a:r>
              <a:rPr lang="tr-TR" dirty="0" smtClean="0"/>
              <a:t>Arılarda metabolizma artıklarını kan yoluyla </a:t>
            </a:r>
            <a:r>
              <a:rPr lang="tr-TR" dirty="0" err="1" smtClean="0"/>
              <a:t>boşaltanve</a:t>
            </a:r>
            <a:r>
              <a:rPr lang="tr-TR" dirty="0" smtClean="0"/>
              <a:t> böbrek görevini üstlenmiş 100 adet </a:t>
            </a:r>
            <a:r>
              <a:rPr lang="tr-TR" dirty="0" err="1" smtClean="0"/>
              <a:t>malpigi</a:t>
            </a:r>
            <a:r>
              <a:rPr lang="tr-TR" dirty="0" smtClean="0"/>
              <a:t> tüpü vardır.</a:t>
            </a:r>
            <a:endParaRPr lang="tr-TR" dirty="0"/>
          </a:p>
        </p:txBody>
      </p:sp>
      <p:pic>
        <p:nvPicPr>
          <p:cNvPr id="11266" name="Picture 2" descr="C:\Users\ALATA\Desktop\arıcılık\arıcılık resimleri\arı anatomisi\arılarda kan dolaşımı.jpg"/>
          <p:cNvPicPr>
            <a:picLocks noGrp="1" noChangeAspect="1" noChangeArrowheads="1"/>
          </p:cNvPicPr>
          <p:nvPr>
            <p:ph sz="half" idx="1"/>
          </p:nvPr>
        </p:nvPicPr>
        <p:blipFill>
          <a:blip r:embed="rId2"/>
          <a:srcRect/>
          <a:stretch>
            <a:fillRect/>
          </a:stretch>
        </p:blipFill>
        <p:spPr bwMode="auto">
          <a:xfrm>
            <a:off x="457200" y="2000241"/>
            <a:ext cx="4686304" cy="289502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SOLUNUM SİSTEMİ</a:t>
            </a:r>
            <a:endParaRPr lang="tr-TR" dirty="0"/>
          </a:p>
        </p:txBody>
      </p:sp>
      <p:sp>
        <p:nvSpPr>
          <p:cNvPr id="4" name="3 İçerik Yer Tutucusu"/>
          <p:cNvSpPr>
            <a:spLocks noGrp="1"/>
          </p:cNvSpPr>
          <p:nvPr>
            <p:ph sz="half" idx="2"/>
          </p:nvPr>
        </p:nvSpPr>
        <p:spPr>
          <a:xfrm>
            <a:off x="5214942" y="1600201"/>
            <a:ext cx="3471858" cy="4400568"/>
          </a:xfrm>
        </p:spPr>
        <p:txBody>
          <a:bodyPr>
            <a:normAutofit fontScale="92500" lnSpcReduction="10000"/>
          </a:bodyPr>
          <a:lstStyle/>
          <a:p>
            <a:r>
              <a:rPr lang="tr-TR" dirty="0" smtClean="0"/>
              <a:t>Arılarda solunum vücudu kaplayan solunum boruları ve hava keseleri ile</a:t>
            </a:r>
          </a:p>
          <a:p>
            <a:r>
              <a:rPr lang="tr-TR" dirty="0" smtClean="0"/>
              <a:t>yapılmaktadır.(Trake sistemi) </a:t>
            </a:r>
            <a:endParaRPr lang="tr-TR" dirty="0" smtClean="0"/>
          </a:p>
          <a:p>
            <a:r>
              <a:rPr lang="tr-TR" dirty="0" smtClean="0"/>
              <a:t>Solunum boruları hava delikleri yoluyla dışarıya açılmaktadır</a:t>
            </a:r>
            <a:r>
              <a:rPr lang="tr-TR" dirty="0" smtClean="0"/>
              <a:t>.</a:t>
            </a:r>
          </a:p>
          <a:p>
            <a:r>
              <a:rPr lang="tr-TR" dirty="0" smtClean="0"/>
              <a:t>Ergin arılarda 10 çift hava deliği bulunur.</a:t>
            </a:r>
            <a:endParaRPr lang="tr-TR" dirty="0"/>
          </a:p>
        </p:txBody>
      </p:sp>
      <p:pic>
        <p:nvPicPr>
          <p:cNvPr id="12290" name="Picture 2" descr="C:\Users\ALATA\Desktop\arıcılık\arıcılık resimleri\arı anatomisi\arılarda solunum sistemi.jpg"/>
          <p:cNvPicPr>
            <a:picLocks noGrp="1" noChangeAspect="1" noChangeArrowheads="1"/>
          </p:cNvPicPr>
          <p:nvPr>
            <p:ph sz="half" idx="1"/>
          </p:nvPr>
        </p:nvPicPr>
        <p:blipFill>
          <a:blip r:embed="rId2"/>
          <a:srcRect/>
          <a:stretch>
            <a:fillRect/>
          </a:stretch>
        </p:blipFill>
        <p:spPr bwMode="auto">
          <a:xfrm>
            <a:off x="500034" y="2285992"/>
            <a:ext cx="4429156" cy="256423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Sinir Sistemi</a:t>
            </a:r>
            <a:br>
              <a:rPr lang="tr-TR" dirty="0" smtClean="0"/>
            </a:br>
            <a:endParaRPr lang="tr-TR" dirty="0"/>
          </a:p>
        </p:txBody>
      </p:sp>
      <p:sp>
        <p:nvSpPr>
          <p:cNvPr id="4" name="3 İçerik Yer Tutucusu"/>
          <p:cNvSpPr>
            <a:spLocks noGrp="1"/>
          </p:cNvSpPr>
          <p:nvPr>
            <p:ph sz="half" idx="2"/>
          </p:nvPr>
        </p:nvSpPr>
        <p:spPr>
          <a:xfrm>
            <a:off x="4857752" y="1600201"/>
            <a:ext cx="3829048" cy="4472006"/>
          </a:xfrm>
        </p:spPr>
        <p:txBody>
          <a:bodyPr>
            <a:normAutofit fontScale="92500"/>
          </a:bodyPr>
          <a:lstStyle/>
          <a:p>
            <a:r>
              <a:rPr lang="tr-TR" dirty="0" smtClean="0"/>
              <a:t>Arılarda sinir sistemi beyin, ana sinir kordonu ve yedi sinir düğümünden</a:t>
            </a:r>
          </a:p>
          <a:p>
            <a:r>
              <a:rPr lang="tr-TR" dirty="0" smtClean="0"/>
              <a:t>oluşur. Beyin gözlerden, duyargalardan ve ayaklardan aldığı uyarıları ve duyuları</a:t>
            </a:r>
          </a:p>
          <a:p>
            <a:r>
              <a:rPr lang="tr-TR" dirty="0" smtClean="0"/>
              <a:t>ana sinir kordonu ile ilgili hücrelere gönderir..</a:t>
            </a:r>
            <a:endParaRPr lang="tr-TR" dirty="0"/>
          </a:p>
        </p:txBody>
      </p:sp>
      <p:pic>
        <p:nvPicPr>
          <p:cNvPr id="13314" name="Picture 2" descr="C:\Users\ALATA\Desktop\arıcılık\arıcılık resimleri\arı anatomisi\arılarda sinir sistemi.jpg"/>
          <p:cNvPicPr>
            <a:picLocks noGrp="1" noChangeAspect="1" noChangeArrowheads="1"/>
          </p:cNvPicPr>
          <p:nvPr>
            <p:ph sz="half" idx="1"/>
          </p:nvPr>
        </p:nvPicPr>
        <p:blipFill>
          <a:blip r:embed="rId2"/>
          <a:srcRect/>
          <a:stretch>
            <a:fillRect/>
          </a:stretch>
        </p:blipFill>
        <p:spPr bwMode="auto">
          <a:xfrm>
            <a:off x="0" y="2285992"/>
            <a:ext cx="5000628" cy="268071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Üreme Sistemi ve Biyolojisi</a:t>
            </a:r>
            <a:br>
              <a:rPr lang="tr-TR" dirty="0" smtClean="0"/>
            </a:br>
            <a:endParaRPr lang="tr-TR" dirty="0"/>
          </a:p>
        </p:txBody>
      </p:sp>
      <p:sp>
        <p:nvSpPr>
          <p:cNvPr id="4" name="3 İçerik Yer Tutucusu"/>
          <p:cNvSpPr>
            <a:spLocks noGrp="1"/>
          </p:cNvSpPr>
          <p:nvPr>
            <p:ph sz="half" idx="2"/>
          </p:nvPr>
        </p:nvSpPr>
        <p:spPr/>
        <p:txBody>
          <a:bodyPr>
            <a:noAutofit/>
          </a:bodyPr>
          <a:lstStyle/>
          <a:p>
            <a:r>
              <a:rPr lang="tr-TR" sz="2400" dirty="0" smtClean="0"/>
              <a:t>Ana ve erkek arıların üreme organları gelişmiştir. işçi arılar dişi olmalarına</a:t>
            </a:r>
          </a:p>
          <a:p>
            <a:r>
              <a:rPr lang="tr-TR" sz="2400" dirty="0" smtClean="0"/>
              <a:t>karşın üreme organları ve çiftleşme yeteneği gelişmemiştir</a:t>
            </a:r>
            <a:r>
              <a:rPr lang="tr-TR" sz="2200" dirty="0" smtClean="0"/>
              <a:t>.</a:t>
            </a:r>
            <a:r>
              <a:rPr lang="tr-TR" sz="2200" dirty="0" smtClean="0">
                <a:latin typeface="Tahoma" pitchFamily="34" charset="0"/>
              </a:rPr>
              <a:t> Ana arıda dişi üreme sistemi gelişmiştir. Bir çift yumurtalık ve yumurta tüplerinden oluşmuştur. Erkek arıda da erkek üreme sistemi gelişmiştir. Sperma kanalı ve sperm kesesine sahiptir.</a:t>
            </a:r>
            <a:endParaRPr lang="tr-TR" sz="2200" dirty="0" smtClean="0"/>
          </a:p>
        </p:txBody>
      </p:sp>
      <p:pic>
        <p:nvPicPr>
          <p:cNvPr id="27650" name="Picture 2" descr="C:\Users\ALATA\Desktop\images (14) - Kopya.jpg"/>
          <p:cNvPicPr>
            <a:picLocks noGrp="1" noChangeAspect="1" noChangeArrowheads="1"/>
          </p:cNvPicPr>
          <p:nvPr>
            <p:ph sz="half" idx="1"/>
          </p:nvPr>
        </p:nvPicPr>
        <p:blipFill>
          <a:blip r:embed="rId2"/>
          <a:srcRect/>
          <a:stretch>
            <a:fillRect/>
          </a:stretch>
        </p:blipFill>
        <p:spPr bwMode="auto">
          <a:xfrm>
            <a:off x="1142976" y="4000504"/>
            <a:ext cx="3357586" cy="2243141"/>
          </a:xfrm>
          <a:prstGeom prst="rect">
            <a:avLst/>
          </a:prstGeom>
          <a:noFill/>
        </p:spPr>
      </p:pic>
      <p:pic>
        <p:nvPicPr>
          <p:cNvPr id="27651" name="Picture 3" descr="C:\Users\ALATA\Desktop\images (15).jpg"/>
          <p:cNvPicPr>
            <a:picLocks noChangeAspect="1" noChangeArrowheads="1"/>
          </p:cNvPicPr>
          <p:nvPr/>
        </p:nvPicPr>
        <p:blipFill>
          <a:blip r:embed="rId3"/>
          <a:srcRect/>
          <a:stretch>
            <a:fillRect/>
          </a:stretch>
        </p:blipFill>
        <p:spPr bwMode="auto">
          <a:xfrm>
            <a:off x="1142976" y="1785926"/>
            <a:ext cx="3357586" cy="221457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Üreme sistemi ve biyolojisi</a:t>
            </a:r>
            <a:endParaRPr lang="tr-TR" dirty="0"/>
          </a:p>
        </p:txBody>
      </p:sp>
      <p:sp>
        <p:nvSpPr>
          <p:cNvPr id="4" name="3 İçerik Yer Tutucusu"/>
          <p:cNvSpPr>
            <a:spLocks noGrp="1"/>
          </p:cNvSpPr>
          <p:nvPr>
            <p:ph sz="half" idx="2"/>
          </p:nvPr>
        </p:nvSpPr>
        <p:spPr/>
        <p:txBody>
          <a:bodyPr>
            <a:normAutofit fontScale="70000" lnSpcReduction="20000"/>
          </a:bodyPr>
          <a:lstStyle/>
          <a:p>
            <a:r>
              <a:rPr lang="tr-TR" dirty="0" smtClean="0"/>
              <a:t>Erkek arılar gözden çıkıştan 12-14 gün sonra cinsi olgunlu¤a</a:t>
            </a:r>
          </a:p>
          <a:p>
            <a:r>
              <a:rPr lang="tr-TR" dirty="0" smtClean="0"/>
              <a:t>erişir, yaklaşık  (8-10 milyon adet) sperma üretirler.</a:t>
            </a:r>
          </a:p>
          <a:p>
            <a:r>
              <a:rPr lang="tr-TR" dirty="0" smtClean="0"/>
              <a:t> Erkek arıların tek görevi ana arıyı havada uçarken döllemektir. Erkek arılar ana arıların</a:t>
            </a:r>
          </a:p>
          <a:p>
            <a:r>
              <a:rPr lang="tr-TR" dirty="0" smtClean="0"/>
              <a:t>çiftleşme uçuşu sırasında salgıladıkları </a:t>
            </a:r>
            <a:r>
              <a:rPr lang="tr-TR" dirty="0" err="1" smtClean="0"/>
              <a:t>feromonları</a:t>
            </a:r>
            <a:r>
              <a:rPr lang="tr-TR" dirty="0" smtClean="0"/>
              <a:t> antenlerindeki duyu</a:t>
            </a:r>
          </a:p>
          <a:p>
            <a:r>
              <a:rPr lang="tr-TR" dirty="0" smtClean="0"/>
              <a:t>organlarıyla algılayarak, ana arının bulunduğu bölgeyi saptadıktan sonra çok</a:t>
            </a:r>
          </a:p>
          <a:p>
            <a:r>
              <a:rPr lang="tr-TR" dirty="0" smtClean="0"/>
              <a:t>kuvvetli gözleriyle ana arıyı görür ve ona doğru uçarak çiftleşmeye çalışırlar.</a:t>
            </a:r>
          </a:p>
        </p:txBody>
      </p:sp>
      <p:pic>
        <p:nvPicPr>
          <p:cNvPr id="14338" name="Picture 2" descr="C:\Users\ALATA\Desktop\indir (15).jpg"/>
          <p:cNvPicPr>
            <a:picLocks noGrp="1" noChangeAspect="1" noChangeArrowheads="1"/>
          </p:cNvPicPr>
          <p:nvPr>
            <p:ph sz="half" idx="1"/>
          </p:nvPr>
        </p:nvPicPr>
        <p:blipFill>
          <a:blip r:embed="rId2"/>
          <a:srcRect/>
          <a:stretch>
            <a:fillRect/>
          </a:stretch>
        </p:blipFill>
        <p:spPr bwMode="auto">
          <a:xfrm>
            <a:off x="714348" y="2643182"/>
            <a:ext cx="3643337" cy="241062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ARI AİLESİ</a:t>
            </a:r>
            <a:endParaRPr lang="tr-TR" dirty="0"/>
          </a:p>
        </p:txBody>
      </p:sp>
      <p:sp>
        <p:nvSpPr>
          <p:cNvPr id="4" name="3 İçerik Yer Tutucusu"/>
          <p:cNvSpPr>
            <a:spLocks noGrp="1"/>
          </p:cNvSpPr>
          <p:nvPr>
            <p:ph sz="half" idx="2"/>
          </p:nvPr>
        </p:nvSpPr>
        <p:spPr/>
        <p:txBody>
          <a:bodyPr>
            <a:normAutofit fontScale="92500" lnSpcReduction="20000"/>
          </a:bodyPr>
          <a:lstStyle/>
          <a:p>
            <a:pPr fontAlgn="base"/>
            <a:r>
              <a:rPr lang="tr-TR" dirty="0" smtClean="0"/>
              <a:t>Bal arıları koloni adı verilen topluluklar olarak yaşayan sosyal böceklerdir. Bir arı kolonisinde ana arı, işçi arı ve erkek arı olmak üzere üç değişik tipte birey vardır.</a:t>
            </a:r>
          </a:p>
          <a:p>
            <a:pPr fontAlgn="base"/>
            <a:r>
              <a:rPr lang="tr-TR" dirty="0" smtClean="0"/>
              <a:t>Ana arı ve işçi arılar dişi bireyler olup döllü yumurtalardan gelişirler. Erkek arılar ise dölsüz yumurtalardan gelişirler.</a:t>
            </a:r>
          </a:p>
          <a:p>
            <a:endParaRPr lang="tr-TR" dirty="0"/>
          </a:p>
        </p:txBody>
      </p:sp>
      <p:pic>
        <p:nvPicPr>
          <p:cNvPr id="25602" name="Picture 2" descr="C:\Users\ALATA\Desktop\images (3).jpg"/>
          <p:cNvPicPr>
            <a:picLocks noGrp="1" noChangeAspect="1" noChangeArrowheads="1"/>
          </p:cNvPicPr>
          <p:nvPr>
            <p:ph sz="half" idx="1"/>
          </p:nvPr>
        </p:nvPicPr>
        <p:blipFill>
          <a:blip r:embed="rId2"/>
          <a:srcRect/>
          <a:stretch>
            <a:fillRect/>
          </a:stretch>
        </p:blipFill>
        <p:spPr bwMode="auto">
          <a:xfrm>
            <a:off x="357158" y="2143116"/>
            <a:ext cx="4714908" cy="264320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1026"/>
          <p:cNvSpPr>
            <a:spLocks noGrp="1" noChangeArrowheads="1"/>
          </p:cNvSpPr>
          <p:nvPr>
            <p:ph type="title"/>
          </p:nvPr>
        </p:nvSpPr>
        <p:spPr/>
        <p:txBody>
          <a:bodyPr/>
          <a:lstStyle/>
          <a:p>
            <a:r>
              <a:rPr lang="tr-TR"/>
              <a:t>Koloni Bireyleri</a:t>
            </a:r>
          </a:p>
        </p:txBody>
      </p:sp>
      <p:sp>
        <p:nvSpPr>
          <p:cNvPr id="404483" name="Rectangle 1027"/>
          <p:cNvSpPr>
            <a:spLocks noChangeArrowheads="1"/>
          </p:cNvSpPr>
          <p:nvPr/>
        </p:nvSpPr>
        <p:spPr bwMode="auto">
          <a:xfrm>
            <a:off x="703385" y="609600"/>
            <a:ext cx="7772400"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endParaRPr lang="tr-TR" sz="4800" dirty="0">
              <a:solidFill>
                <a:schemeClr val="tx2"/>
              </a:solidFill>
            </a:endParaRPr>
          </a:p>
        </p:txBody>
      </p:sp>
      <p:pic>
        <p:nvPicPr>
          <p:cNvPr id="404486" name="Picture 1030"/>
          <p:cNvPicPr>
            <a:picLocks noChangeAspect="1" noChangeArrowheads="1"/>
          </p:cNvPicPr>
          <p:nvPr/>
        </p:nvPicPr>
        <p:blipFill>
          <a:blip r:embed="rId2"/>
          <a:srcRect/>
          <a:stretch>
            <a:fillRect/>
          </a:stretch>
        </p:blipFill>
        <p:spPr bwMode="auto">
          <a:xfrm>
            <a:off x="1125415" y="1600200"/>
            <a:ext cx="7033846" cy="4800600"/>
          </a:xfrm>
          <a:prstGeom prst="rect">
            <a:avLst/>
          </a:prstGeom>
          <a:noFill/>
          <a:ln w="12700" cap="sq">
            <a:noFill/>
            <a:miter lim="800000"/>
            <a:headEnd type="none" w="sm" len="sm"/>
            <a:tailEnd type="none" w="sm" len="sm"/>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ANA ARI</a:t>
            </a:r>
            <a:endParaRPr lang="tr-TR" dirty="0"/>
          </a:p>
        </p:txBody>
      </p:sp>
      <p:sp>
        <p:nvSpPr>
          <p:cNvPr id="4" name="3 İçerik Yer Tutucusu"/>
          <p:cNvSpPr>
            <a:spLocks noGrp="1"/>
          </p:cNvSpPr>
          <p:nvPr>
            <p:ph sz="half" idx="2"/>
          </p:nvPr>
        </p:nvSpPr>
        <p:spPr/>
        <p:txBody>
          <a:bodyPr>
            <a:normAutofit fontScale="62500" lnSpcReduction="20000"/>
          </a:bodyPr>
          <a:lstStyle/>
          <a:p>
            <a:pPr fontAlgn="base"/>
            <a:r>
              <a:rPr lang="tr-TR" dirty="0" smtClean="0"/>
              <a:t>Normal koşullar altında her arı ailesinde sadece bir ana arı vardır ve döllü yumurtalardan gelişir. İşlevi yumurtlayarak yeni </a:t>
            </a:r>
            <a:r>
              <a:rPr lang="tr-TR" dirty="0" err="1" smtClean="0"/>
              <a:t>generasyonların</a:t>
            </a:r>
            <a:r>
              <a:rPr lang="tr-TR" dirty="0" smtClean="0"/>
              <a:t> meydana gelmesini sağlamak, salgıladığı </a:t>
            </a:r>
            <a:r>
              <a:rPr lang="tr-TR" dirty="0" err="1" smtClean="0"/>
              <a:t>feromon</a:t>
            </a:r>
            <a:r>
              <a:rPr lang="tr-TR" dirty="0" smtClean="0"/>
              <a:t> denilen </a:t>
            </a:r>
            <a:r>
              <a:rPr lang="tr-TR" dirty="0" err="1" smtClean="0"/>
              <a:t>hormonal</a:t>
            </a:r>
            <a:r>
              <a:rPr lang="tr-TR" dirty="0" smtClean="0"/>
              <a:t> kokularla kolonideki bireylerin sevk ve idaresini sağlamak,.</a:t>
            </a:r>
          </a:p>
          <a:p>
            <a:pPr fontAlgn="base"/>
            <a:r>
              <a:rPr lang="tr-TR" dirty="0" smtClean="0"/>
              <a:t>Ana arının vücut yapısı ince ve uzun, rengi diğer bireylere göre daha açık, canlı ve parlaktır.</a:t>
            </a:r>
          </a:p>
          <a:p>
            <a:pPr fontAlgn="base"/>
            <a:r>
              <a:rPr lang="tr-TR" dirty="0" smtClean="0"/>
              <a:t> Ana arı genellikle kendisini çevreleyen ve temizliği ve beslenmesiyle ilgilenen bir grup işçi arı arasında görülür. Yaşamı süresince sadece çiftleşme amacıyla kovan dışına çıkar. Kendi kendine beslenemez.</a:t>
            </a:r>
          </a:p>
          <a:p>
            <a:endParaRPr lang="tr-TR" dirty="0"/>
          </a:p>
        </p:txBody>
      </p:sp>
      <p:pic>
        <p:nvPicPr>
          <p:cNvPr id="38913" name="Picture 1" descr="C:\Users\ALATA\Desktop\images (2).jpg"/>
          <p:cNvPicPr>
            <a:picLocks noGrp="1" noChangeAspect="1" noChangeArrowheads="1"/>
          </p:cNvPicPr>
          <p:nvPr>
            <p:ph sz="half" idx="1"/>
          </p:nvPr>
        </p:nvPicPr>
        <p:blipFill>
          <a:blip r:embed="rId2"/>
          <a:srcRect/>
          <a:stretch>
            <a:fillRect/>
          </a:stretch>
        </p:blipFill>
        <p:spPr bwMode="auto">
          <a:xfrm>
            <a:off x="642910" y="1643050"/>
            <a:ext cx="3714776" cy="393939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ANA ARI</a:t>
            </a:r>
            <a:endParaRPr lang="tr-TR" dirty="0"/>
          </a:p>
        </p:txBody>
      </p:sp>
      <p:sp>
        <p:nvSpPr>
          <p:cNvPr id="4" name="3 İçerik Yer Tutucusu"/>
          <p:cNvSpPr>
            <a:spLocks noGrp="1"/>
          </p:cNvSpPr>
          <p:nvPr>
            <p:ph sz="half" idx="2"/>
          </p:nvPr>
        </p:nvSpPr>
        <p:spPr/>
        <p:txBody>
          <a:bodyPr>
            <a:normAutofit fontScale="92500"/>
          </a:bodyPr>
          <a:lstStyle/>
          <a:p>
            <a:r>
              <a:rPr lang="tr-TR" dirty="0" smtClean="0"/>
              <a:t>Ana arı işçi arıya göre daha uzun ve çentikli kısmında az </a:t>
            </a:r>
            <a:r>
              <a:rPr lang="tr-TR" dirty="0" smtClean="0"/>
              <a:t>(5)</a:t>
            </a:r>
            <a:r>
              <a:rPr lang="tr-TR" dirty="0" smtClean="0"/>
              <a:t>çentiği </a:t>
            </a:r>
            <a:r>
              <a:rPr lang="tr-TR" dirty="0" smtClean="0"/>
              <a:t>bulunan iğneye sahiptir. Bu nedenle iğnesini batırıp çıkararak defalarca </a:t>
            </a:r>
            <a:r>
              <a:rPr lang="tr-TR" dirty="0" err="1" smtClean="0"/>
              <a:t>kullanabilirAna</a:t>
            </a:r>
            <a:r>
              <a:rPr lang="tr-TR" dirty="0" smtClean="0"/>
              <a:t> arı iğnesini kovandaki rakip ana arılara ve ana arı memelerine karşı kullanır.</a:t>
            </a:r>
            <a:endParaRPr lang="tr-TR" dirty="0"/>
          </a:p>
        </p:txBody>
      </p:sp>
      <p:pic>
        <p:nvPicPr>
          <p:cNvPr id="37889" name="Picture 1" descr="C:\Users\ALATA\Desktop\images (10).jpg"/>
          <p:cNvPicPr>
            <a:picLocks noGrp="1" noChangeAspect="1" noChangeArrowheads="1"/>
          </p:cNvPicPr>
          <p:nvPr>
            <p:ph sz="half" idx="1"/>
          </p:nvPr>
        </p:nvPicPr>
        <p:blipFill>
          <a:blip r:embed="rId2"/>
          <a:srcRect/>
          <a:stretch>
            <a:fillRect/>
          </a:stretch>
        </p:blipFill>
        <p:spPr bwMode="auto">
          <a:xfrm>
            <a:off x="500034" y="1928802"/>
            <a:ext cx="3929090" cy="307183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BAL ARILARININ GENEL YAPILARI</a:t>
            </a:r>
            <a:endParaRPr lang="tr-TR" dirty="0"/>
          </a:p>
        </p:txBody>
      </p:sp>
      <p:sp>
        <p:nvSpPr>
          <p:cNvPr id="4" name="3 İçerik Yer Tutucusu"/>
          <p:cNvSpPr>
            <a:spLocks noGrp="1"/>
          </p:cNvSpPr>
          <p:nvPr>
            <p:ph sz="half" idx="2"/>
          </p:nvPr>
        </p:nvSpPr>
        <p:spPr/>
        <p:txBody>
          <a:bodyPr>
            <a:normAutofit lnSpcReduction="10000"/>
          </a:bodyPr>
          <a:lstStyle/>
          <a:p>
            <a:r>
              <a:rPr lang="tr-TR" dirty="0" smtClean="0"/>
              <a:t>Bal arılarının vücudu iskelet görevi de gören kitin tabakası ile örtülüdür.</a:t>
            </a:r>
          </a:p>
          <a:p>
            <a:r>
              <a:rPr lang="tr-TR" dirty="0" smtClean="0"/>
              <a:t>Arının vücudu sık kıllarla kaplıdır. Vücut;</a:t>
            </a:r>
          </a:p>
          <a:p>
            <a:r>
              <a:rPr lang="tr-TR" dirty="0" smtClean="0"/>
              <a:t> Baş, </a:t>
            </a:r>
            <a:r>
              <a:rPr lang="tr-TR" dirty="0" err="1" smtClean="0"/>
              <a:t>Thorax</a:t>
            </a:r>
            <a:r>
              <a:rPr lang="tr-TR" dirty="0" smtClean="0"/>
              <a:t> </a:t>
            </a:r>
            <a:r>
              <a:rPr lang="tr-TR" dirty="0" smtClean="0"/>
              <a:t>(Göğüs) ve </a:t>
            </a:r>
          </a:p>
          <a:p>
            <a:r>
              <a:rPr lang="tr-TR" dirty="0" smtClean="0"/>
              <a:t>Abdomen (Karın) olmak üzere üç ana kısımdan oluşur.</a:t>
            </a:r>
            <a:endParaRPr lang="tr-TR" dirty="0"/>
          </a:p>
        </p:txBody>
      </p:sp>
      <p:pic>
        <p:nvPicPr>
          <p:cNvPr id="1026" name="Picture 2" descr="C:\Users\ALATA\Desktop\indir (12).jpg"/>
          <p:cNvPicPr>
            <a:picLocks noGrp="1" noChangeAspect="1" noChangeArrowheads="1"/>
          </p:cNvPicPr>
          <p:nvPr>
            <p:ph sz="half" idx="1"/>
          </p:nvPr>
        </p:nvPicPr>
        <p:blipFill>
          <a:blip r:embed="rId2"/>
          <a:srcRect/>
          <a:stretch>
            <a:fillRect/>
          </a:stretch>
        </p:blipFill>
        <p:spPr bwMode="auto">
          <a:xfrm>
            <a:off x="785786" y="1500174"/>
            <a:ext cx="3286147" cy="450059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ANA ARI</a:t>
            </a:r>
            <a:endParaRPr lang="tr-TR" dirty="0"/>
          </a:p>
        </p:txBody>
      </p:sp>
      <p:sp>
        <p:nvSpPr>
          <p:cNvPr id="4" name="3 İçerik Yer Tutucusu"/>
          <p:cNvSpPr>
            <a:spLocks noGrp="1"/>
          </p:cNvSpPr>
          <p:nvPr>
            <p:ph sz="half" idx="2"/>
          </p:nvPr>
        </p:nvSpPr>
        <p:spPr/>
        <p:txBody>
          <a:bodyPr>
            <a:normAutofit fontScale="62500" lnSpcReduction="20000"/>
          </a:bodyPr>
          <a:lstStyle/>
          <a:p>
            <a:r>
              <a:rPr lang="tr-TR" dirty="0" smtClean="0"/>
              <a:t>Ana arı, ana arı memesi veya ana arı yüksüğü denilen özel bir göz içerisinde gelişir ve kuluçka süresi 16 gündür. Gözden çıktıktan 6-8 gün sonra güneşli, sıcak ve rüzgarsız bir günde ve öğleden sonra çiftleşme uçuşuna çıkar. Salgıladığı </a:t>
            </a:r>
            <a:r>
              <a:rPr lang="tr-TR" dirty="0" err="1" smtClean="0"/>
              <a:t>feromonla</a:t>
            </a:r>
            <a:r>
              <a:rPr lang="tr-TR" dirty="0" smtClean="0"/>
              <a:t> erkek arılar ana arıyı takip ederler ve açık havada uçarken 8-10 erkek arıyla çiftleşir. Çeşitli nedenlerle yeterince erkek arıyla çiftleşemeyen ana arı daha sonraki günlerde 2-3 defa çiftleşme uçuşuna çıkar. Çiftleşmesini tamamlayan ana arı kovanına döner ve 2-3 gün sonra yumurtlamaya başlar. Ana arı günde ortalama 1.500-2.000 adet, iyi koşullarda 2.000-3.000 adet yumurta yumurtlayabilir.</a:t>
            </a:r>
            <a:endParaRPr lang="tr-TR" dirty="0"/>
          </a:p>
        </p:txBody>
      </p:sp>
      <p:pic>
        <p:nvPicPr>
          <p:cNvPr id="36865" name="Picture 1" descr="C:\Users\ALATA\Desktop\images (7).jpg"/>
          <p:cNvPicPr>
            <a:picLocks noGrp="1" noChangeAspect="1" noChangeArrowheads="1"/>
          </p:cNvPicPr>
          <p:nvPr>
            <p:ph sz="half" idx="1"/>
          </p:nvPr>
        </p:nvPicPr>
        <p:blipFill>
          <a:blip r:embed="rId2"/>
          <a:srcRect/>
          <a:stretch>
            <a:fillRect/>
          </a:stretch>
        </p:blipFill>
        <p:spPr bwMode="auto">
          <a:xfrm>
            <a:off x="857224" y="1928802"/>
            <a:ext cx="3357585" cy="364333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İŞÇİ ARI</a:t>
            </a:r>
            <a:endParaRPr lang="tr-TR" dirty="0"/>
          </a:p>
        </p:txBody>
      </p:sp>
      <p:sp>
        <p:nvSpPr>
          <p:cNvPr id="4" name="3 İçerik Yer Tutucusu"/>
          <p:cNvSpPr>
            <a:spLocks noGrp="1"/>
          </p:cNvSpPr>
          <p:nvPr>
            <p:ph sz="half" idx="2"/>
          </p:nvPr>
        </p:nvSpPr>
        <p:spPr/>
        <p:txBody>
          <a:bodyPr>
            <a:normAutofit fontScale="92500" lnSpcReduction="10000"/>
          </a:bodyPr>
          <a:lstStyle/>
          <a:p>
            <a:r>
              <a:rPr lang="tr-TR" dirty="0" smtClean="0"/>
              <a:t>Döllenmiş yumurtadan meydana gelir.Ana arı ile aynı genetik yapıya sahiptir.Beslenmeden dolayı yapısal farklılık oluşmaktadır. </a:t>
            </a:r>
          </a:p>
          <a:p>
            <a:r>
              <a:rPr lang="tr-TR" dirty="0" smtClean="0"/>
              <a:t>Yumurtadan yetişkine toplam 21 günde oluşan işçi arılar koloni için gerekli olan tüm işlerin yerine getirilmesinden sorumludurlar.</a:t>
            </a:r>
          </a:p>
        </p:txBody>
      </p:sp>
      <p:pic>
        <p:nvPicPr>
          <p:cNvPr id="8" name="Picture 2" descr="C:\Users\ALATA\Desktop\images (18).jpg"/>
          <p:cNvPicPr>
            <a:picLocks noGrp="1" noChangeAspect="1" noChangeArrowheads="1"/>
          </p:cNvPicPr>
          <p:nvPr>
            <p:ph sz="half" idx="1"/>
          </p:nvPr>
        </p:nvPicPr>
        <p:blipFill>
          <a:blip r:embed="rId2"/>
          <a:srcRect/>
          <a:stretch>
            <a:fillRect/>
          </a:stretch>
        </p:blipFill>
        <p:spPr bwMode="auto">
          <a:xfrm>
            <a:off x="714348" y="1643050"/>
            <a:ext cx="3857652" cy="35719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İŞÇİ ARI</a:t>
            </a:r>
            <a:endParaRPr lang="tr-TR" dirty="0"/>
          </a:p>
        </p:txBody>
      </p:sp>
      <p:sp>
        <p:nvSpPr>
          <p:cNvPr id="4" name="3 İçerik Yer Tutucusu"/>
          <p:cNvSpPr>
            <a:spLocks noGrp="1"/>
          </p:cNvSpPr>
          <p:nvPr>
            <p:ph sz="half" idx="2"/>
          </p:nvPr>
        </p:nvSpPr>
        <p:spPr/>
        <p:txBody>
          <a:bodyPr>
            <a:normAutofit fontScale="92500" lnSpcReduction="20000"/>
          </a:bodyPr>
          <a:lstStyle/>
          <a:p>
            <a:r>
              <a:rPr lang="tr-TR" dirty="0" smtClean="0"/>
              <a:t>İlkbaharla sonbahar arısındaki aktif dönemde ömürleri yaklaşık 42 gün olan işçi arılar birinci 21 günde kovan içinde iç hizmet arısı olarak; temizlik, yavrunun ve ana arının beslenmesi, arı sütü salgılama, balın olgunlaştırılması, mum salgılayarak petek örme ve kovan girişinde bekçilik gibi görevleri üstlenirler. </a:t>
            </a:r>
          </a:p>
          <a:p>
            <a:endParaRPr lang="tr-TR" dirty="0"/>
          </a:p>
        </p:txBody>
      </p:sp>
      <p:pic>
        <p:nvPicPr>
          <p:cNvPr id="29698" name="Picture 2"/>
          <p:cNvPicPr>
            <a:picLocks noGrp="1" noChangeAspect="1" noChangeArrowheads="1"/>
          </p:cNvPicPr>
          <p:nvPr>
            <p:ph sz="half" idx="1"/>
          </p:nvPr>
        </p:nvPicPr>
        <p:blipFill>
          <a:blip r:embed="rId2" cstate="print"/>
          <a:srcRect/>
          <a:stretch>
            <a:fillRect/>
          </a:stretch>
        </p:blipFill>
        <p:spPr bwMode="auto">
          <a:xfrm>
            <a:off x="785786" y="1500174"/>
            <a:ext cx="4038600" cy="2786082"/>
          </a:xfrm>
          <a:prstGeom prst="rect">
            <a:avLst/>
          </a:prstGeom>
          <a:noFill/>
          <a:ln w="9525">
            <a:noFill/>
            <a:miter lim="800000"/>
            <a:headEnd/>
            <a:tailEnd/>
          </a:ln>
          <a:effectLst/>
        </p:spPr>
      </p:pic>
      <p:pic>
        <p:nvPicPr>
          <p:cNvPr id="29699" name="Picture 3" descr="C:\Users\ALATA\Desktop\images (18).jpg"/>
          <p:cNvPicPr>
            <a:picLocks noChangeAspect="1" noChangeArrowheads="1"/>
          </p:cNvPicPr>
          <p:nvPr/>
        </p:nvPicPr>
        <p:blipFill>
          <a:blip r:embed="rId3"/>
          <a:srcRect/>
          <a:stretch>
            <a:fillRect/>
          </a:stretch>
        </p:blipFill>
        <p:spPr bwMode="auto">
          <a:xfrm>
            <a:off x="785786" y="4214818"/>
            <a:ext cx="4071966" cy="205740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İŞÇİ ARI</a:t>
            </a:r>
            <a:endParaRPr lang="tr-TR" dirty="0"/>
          </a:p>
        </p:txBody>
      </p:sp>
      <p:sp>
        <p:nvSpPr>
          <p:cNvPr id="4" name="3 İçerik Yer Tutucusu"/>
          <p:cNvSpPr>
            <a:spLocks noGrp="1"/>
          </p:cNvSpPr>
          <p:nvPr>
            <p:ph sz="half" idx="2"/>
          </p:nvPr>
        </p:nvSpPr>
        <p:spPr/>
        <p:txBody>
          <a:bodyPr/>
          <a:lstStyle/>
          <a:p>
            <a:r>
              <a:rPr lang="tr-TR" dirty="0" smtClean="0"/>
              <a:t>Çıkıştan sonraki ikinci 21 günde ise dış hizmet arısı olarak; nektar (bal özü), salgı, polen, su ve </a:t>
            </a:r>
            <a:r>
              <a:rPr lang="tr-TR" dirty="0" err="1" smtClean="0"/>
              <a:t>propolis</a:t>
            </a:r>
            <a:r>
              <a:rPr lang="tr-TR" dirty="0" smtClean="0"/>
              <a:t> toplarlar.</a:t>
            </a:r>
            <a:endParaRPr lang="tr-TR" dirty="0"/>
          </a:p>
        </p:txBody>
      </p:sp>
      <p:pic>
        <p:nvPicPr>
          <p:cNvPr id="28674" name="Picture 2" descr="C:\Users\ALATA\Desktop\images (16).jpg"/>
          <p:cNvPicPr>
            <a:picLocks noGrp="1" noChangeAspect="1" noChangeArrowheads="1"/>
          </p:cNvPicPr>
          <p:nvPr>
            <p:ph sz="half" idx="1"/>
          </p:nvPr>
        </p:nvPicPr>
        <p:blipFill>
          <a:blip r:embed="rId2"/>
          <a:srcRect/>
          <a:stretch>
            <a:fillRect/>
          </a:stretch>
        </p:blipFill>
        <p:spPr bwMode="auto">
          <a:xfrm>
            <a:off x="1142976" y="1643050"/>
            <a:ext cx="3500462" cy="2428892"/>
          </a:xfrm>
          <a:prstGeom prst="rect">
            <a:avLst/>
          </a:prstGeom>
          <a:noFill/>
        </p:spPr>
      </p:pic>
      <p:pic>
        <p:nvPicPr>
          <p:cNvPr id="28675" name="Picture 3" descr="C:\Users\ALATA\Desktop\images (17).jpg"/>
          <p:cNvPicPr>
            <a:picLocks noChangeAspect="1" noChangeArrowheads="1"/>
          </p:cNvPicPr>
          <p:nvPr/>
        </p:nvPicPr>
        <p:blipFill>
          <a:blip r:embed="rId3"/>
          <a:srcRect/>
          <a:stretch>
            <a:fillRect/>
          </a:stretch>
        </p:blipFill>
        <p:spPr bwMode="auto">
          <a:xfrm>
            <a:off x="1142976" y="4071942"/>
            <a:ext cx="3500462" cy="225266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ERKEK ARI</a:t>
            </a:r>
            <a:endParaRPr lang="tr-TR" dirty="0"/>
          </a:p>
        </p:txBody>
      </p:sp>
      <p:sp>
        <p:nvSpPr>
          <p:cNvPr id="4" name="3 İçerik Yer Tutucusu"/>
          <p:cNvSpPr>
            <a:spLocks noGrp="1"/>
          </p:cNvSpPr>
          <p:nvPr>
            <p:ph sz="half" idx="2"/>
          </p:nvPr>
        </p:nvSpPr>
        <p:spPr/>
        <p:txBody>
          <a:bodyPr>
            <a:normAutofit fontScale="85000" lnSpcReduction="10000"/>
          </a:bodyPr>
          <a:lstStyle/>
          <a:p>
            <a:r>
              <a:rPr lang="tr-TR" dirty="0" smtClean="0"/>
              <a:t>Yeni yetiştirilen ana arılarla çiftleşmeleri dışında herhangi bir görevleri olmayıp hazır tüketici konumundadırlar. Bu yüzden görevleri gereği ilkbaharda (özellikle oğul döneminde), ana arı ve işçi arıların aksine, ana arının dölsüz yumurtlaması sonucu yumurtadan yetişkine 24 günde oluşurlar.</a:t>
            </a:r>
            <a:endParaRPr lang="tr-TR" dirty="0"/>
          </a:p>
        </p:txBody>
      </p:sp>
      <p:pic>
        <p:nvPicPr>
          <p:cNvPr id="33794" name="Picture 2" descr="C:\Users\ALATA\Desktop\images (19).jpg"/>
          <p:cNvPicPr>
            <a:picLocks noGrp="1" noChangeAspect="1" noChangeArrowheads="1"/>
          </p:cNvPicPr>
          <p:nvPr>
            <p:ph sz="half" idx="1"/>
          </p:nvPr>
        </p:nvPicPr>
        <p:blipFill>
          <a:blip r:embed="rId2"/>
          <a:srcRect/>
          <a:stretch>
            <a:fillRect/>
          </a:stretch>
        </p:blipFill>
        <p:spPr bwMode="auto">
          <a:xfrm>
            <a:off x="571472" y="1857364"/>
            <a:ext cx="3500462" cy="364333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ERKEK ARI</a:t>
            </a:r>
            <a:endParaRPr lang="tr-TR" dirty="0"/>
          </a:p>
        </p:txBody>
      </p:sp>
      <p:sp>
        <p:nvSpPr>
          <p:cNvPr id="4" name="3 İçerik Yer Tutucusu"/>
          <p:cNvSpPr>
            <a:spLocks noGrp="1"/>
          </p:cNvSpPr>
          <p:nvPr>
            <p:ph sz="half" idx="2"/>
          </p:nvPr>
        </p:nvSpPr>
        <p:spPr/>
        <p:txBody>
          <a:bodyPr>
            <a:normAutofit fontScale="92500"/>
          </a:bodyPr>
          <a:lstStyle/>
          <a:p>
            <a:r>
              <a:rPr lang="tr-TR" dirty="0" smtClean="0"/>
              <a:t>Oğul mevsiminin bitmesine müteakip görevleri de bitmiş olacağından, yazın ve erken sonbaharda işçi arılar tarafından kovan dışına atılarak ölüme terk edilirler. Erkek arılar zehir bezi ve iğne gibi organlara sahip olmadığından kendilerini savunamazlar.</a:t>
            </a:r>
          </a:p>
          <a:p>
            <a:endParaRPr lang="tr-TR" dirty="0"/>
          </a:p>
        </p:txBody>
      </p:sp>
      <p:pic>
        <p:nvPicPr>
          <p:cNvPr id="32769" name="Picture 1" descr="C:\Users\ALATA\Desktop\arı resimleri\indir (15).jpg"/>
          <p:cNvPicPr>
            <a:picLocks noGrp="1" noChangeAspect="1" noChangeArrowheads="1"/>
          </p:cNvPicPr>
          <p:nvPr>
            <p:ph sz="half" idx="1"/>
          </p:nvPr>
        </p:nvPicPr>
        <p:blipFill>
          <a:blip r:embed="rId2"/>
          <a:srcRect/>
          <a:stretch>
            <a:fillRect/>
          </a:stretch>
        </p:blipFill>
        <p:spPr bwMode="auto">
          <a:xfrm>
            <a:off x="714348" y="1928802"/>
            <a:ext cx="3429023" cy="342902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tr-TR" b="1">
                <a:latin typeface="Tahoma" pitchFamily="34" charset="0"/>
              </a:rPr>
              <a:t>BALARISI VÜCUT KISIMLARI</a:t>
            </a:r>
          </a:p>
        </p:txBody>
      </p:sp>
      <p:sp>
        <p:nvSpPr>
          <p:cNvPr id="17412" name="Rectangle 4"/>
          <p:cNvSpPr>
            <a:spLocks noChangeArrowheads="1"/>
          </p:cNvSpPr>
          <p:nvPr/>
        </p:nvSpPr>
        <p:spPr bwMode="auto">
          <a:xfrm>
            <a:off x="2809875" y="2133600"/>
            <a:ext cx="9144000" cy="0"/>
          </a:xfrm>
          <a:prstGeom prst="rect">
            <a:avLst/>
          </a:prstGeom>
          <a:noFill/>
          <a:ln w="9525">
            <a:noFill/>
            <a:miter lim="800000"/>
            <a:headEnd/>
            <a:tailEnd/>
          </a:ln>
          <a:effectLst/>
        </p:spPr>
        <p:txBody>
          <a:bodyPr>
            <a:spAutoFit/>
          </a:bodyPr>
          <a:lstStyle/>
          <a:p>
            <a:endParaRPr lang="tr-TR"/>
          </a:p>
        </p:txBody>
      </p:sp>
      <p:graphicFrame>
        <p:nvGraphicFramePr>
          <p:cNvPr id="17411" name="Object 3"/>
          <p:cNvGraphicFramePr>
            <a:graphicFrameLocks noChangeAspect="1"/>
          </p:cNvGraphicFramePr>
          <p:nvPr/>
        </p:nvGraphicFramePr>
        <p:xfrm>
          <a:off x="642910" y="1500174"/>
          <a:ext cx="8077200" cy="4267200"/>
        </p:xfrm>
        <a:graphic>
          <a:graphicData uri="http://schemas.openxmlformats.org/presentationml/2006/ole">
            <p:oleObj spid="_x0000_s4098" r:id="rId3" imgW="3524742" imgH="2591162" progId="">
              <p:embed/>
            </p:oleObj>
          </a:graphicData>
        </a:graphic>
      </p:graphicFrame>
      <p:sp>
        <p:nvSpPr>
          <p:cNvPr id="17413" name="Text Box 5"/>
          <p:cNvSpPr txBox="1">
            <a:spLocks noChangeArrowheads="1"/>
          </p:cNvSpPr>
          <p:nvPr/>
        </p:nvSpPr>
        <p:spPr bwMode="auto">
          <a:xfrm>
            <a:off x="1981200" y="2133600"/>
            <a:ext cx="1295400" cy="457200"/>
          </a:xfrm>
          <a:prstGeom prst="rect">
            <a:avLst/>
          </a:prstGeom>
          <a:noFill/>
          <a:ln w="9525">
            <a:noFill/>
            <a:miter lim="800000"/>
            <a:headEnd/>
            <a:tailEnd/>
          </a:ln>
          <a:effectLst/>
        </p:spPr>
        <p:txBody>
          <a:bodyPr>
            <a:spAutoFit/>
          </a:bodyPr>
          <a:lstStyle/>
          <a:p>
            <a:pPr>
              <a:spcBef>
                <a:spcPct val="50000"/>
              </a:spcBef>
            </a:pPr>
            <a:r>
              <a:rPr lang="tr-TR">
                <a:solidFill>
                  <a:schemeClr val="bg2"/>
                </a:solidFill>
                <a:latin typeface="Tahoma" pitchFamily="34" charset="0"/>
              </a:rPr>
              <a:t>Kanatlar</a:t>
            </a:r>
          </a:p>
        </p:txBody>
      </p:sp>
      <p:sp>
        <p:nvSpPr>
          <p:cNvPr id="17414" name="Text Box 6"/>
          <p:cNvSpPr txBox="1">
            <a:spLocks noChangeArrowheads="1"/>
          </p:cNvSpPr>
          <p:nvPr/>
        </p:nvSpPr>
        <p:spPr bwMode="auto">
          <a:xfrm>
            <a:off x="1905000" y="2819400"/>
            <a:ext cx="1600200" cy="457200"/>
          </a:xfrm>
          <a:prstGeom prst="rect">
            <a:avLst/>
          </a:prstGeom>
          <a:noFill/>
          <a:ln w="9525">
            <a:noFill/>
            <a:miter lim="800000"/>
            <a:headEnd/>
            <a:tailEnd/>
          </a:ln>
          <a:effectLst/>
        </p:spPr>
        <p:txBody>
          <a:bodyPr>
            <a:spAutoFit/>
          </a:bodyPr>
          <a:lstStyle/>
          <a:p>
            <a:pPr>
              <a:spcBef>
                <a:spcPct val="50000"/>
              </a:spcBef>
            </a:pPr>
            <a:r>
              <a:rPr lang="tr-TR" dirty="0" err="1">
                <a:solidFill>
                  <a:schemeClr val="bg2"/>
                </a:solidFill>
                <a:latin typeface="Tahoma" pitchFamily="34" charset="0"/>
              </a:rPr>
              <a:t>Thorax</a:t>
            </a:r>
            <a:endParaRPr lang="tr-TR" dirty="0">
              <a:solidFill>
                <a:schemeClr val="bg2"/>
              </a:solidFill>
              <a:latin typeface="Tahoma" pitchFamily="34" charset="0"/>
            </a:endParaRPr>
          </a:p>
        </p:txBody>
      </p:sp>
      <p:sp>
        <p:nvSpPr>
          <p:cNvPr id="17415" name="Text Box 7"/>
          <p:cNvSpPr txBox="1">
            <a:spLocks noChangeArrowheads="1"/>
          </p:cNvSpPr>
          <p:nvPr/>
        </p:nvSpPr>
        <p:spPr bwMode="auto">
          <a:xfrm>
            <a:off x="1752600" y="3352800"/>
            <a:ext cx="1143000" cy="457200"/>
          </a:xfrm>
          <a:prstGeom prst="rect">
            <a:avLst/>
          </a:prstGeom>
          <a:noFill/>
          <a:ln w="9525">
            <a:noFill/>
            <a:miter lim="800000"/>
            <a:headEnd/>
            <a:tailEnd/>
          </a:ln>
          <a:effectLst/>
        </p:spPr>
        <p:txBody>
          <a:bodyPr>
            <a:spAutoFit/>
          </a:bodyPr>
          <a:lstStyle/>
          <a:p>
            <a:pPr>
              <a:spcBef>
                <a:spcPct val="50000"/>
              </a:spcBef>
            </a:pPr>
            <a:r>
              <a:rPr lang="tr-TR">
                <a:solidFill>
                  <a:schemeClr val="bg2"/>
                </a:solidFill>
                <a:latin typeface="Tahoma" pitchFamily="34" charset="0"/>
              </a:rPr>
              <a:t>BAŞ</a:t>
            </a:r>
          </a:p>
        </p:txBody>
      </p:sp>
      <p:sp>
        <p:nvSpPr>
          <p:cNvPr id="17416" name="Text Box 8"/>
          <p:cNvSpPr txBox="1">
            <a:spLocks noChangeArrowheads="1"/>
          </p:cNvSpPr>
          <p:nvPr/>
        </p:nvSpPr>
        <p:spPr bwMode="auto">
          <a:xfrm>
            <a:off x="762000" y="3810000"/>
            <a:ext cx="1676400" cy="457200"/>
          </a:xfrm>
          <a:prstGeom prst="rect">
            <a:avLst/>
          </a:prstGeom>
          <a:noFill/>
          <a:ln w="9525">
            <a:noFill/>
            <a:miter lim="800000"/>
            <a:headEnd/>
            <a:tailEnd/>
          </a:ln>
          <a:effectLst/>
        </p:spPr>
        <p:txBody>
          <a:bodyPr>
            <a:spAutoFit/>
          </a:bodyPr>
          <a:lstStyle/>
          <a:p>
            <a:pPr>
              <a:spcBef>
                <a:spcPct val="50000"/>
              </a:spcBef>
            </a:pPr>
            <a:r>
              <a:rPr lang="tr-TR">
                <a:solidFill>
                  <a:schemeClr val="bg2"/>
                </a:solidFill>
                <a:latin typeface="Tahoma" pitchFamily="34" charset="0"/>
              </a:rPr>
              <a:t>Antenler</a:t>
            </a:r>
          </a:p>
        </p:txBody>
      </p:sp>
      <p:sp>
        <p:nvSpPr>
          <p:cNvPr id="17417" name="Text Box 9"/>
          <p:cNvSpPr txBox="1">
            <a:spLocks noChangeArrowheads="1"/>
          </p:cNvSpPr>
          <p:nvPr/>
        </p:nvSpPr>
        <p:spPr bwMode="auto">
          <a:xfrm>
            <a:off x="6096000" y="3124200"/>
            <a:ext cx="1600200" cy="457200"/>
          </a:xfrm>
          <a:prstGeom prst="rect">
            <a:avLst/>
          </a:prstGeom>
          <a:noFill/>
          <a:ln w="9525">
            <a:noFill/>
            <a:miter lim="800000"/>
            <a:headEnd/>
            <a:tailEnd/>
          </a:ln>
          <a:effectLst/>
        </p:spPr>
        <p:txBody>
          <a:bodyPr>
            <a:spAutoFit/>
          </a:bodyPr>
          <a:lstStyle/>
          <a:p>
            <a:pPr>
              <a:spcBef>
                <a:spcPct val="50000"/>
              </a:spcBef>
            </a:pPr>
            <a:r>
              <a:rPr lang="tr-TR">
                <a:solidFill>
                  <a:schemeClr val="bg2"/>
                </a:solidFill>
                <a:latin typeface="Tahoma" pitchFamily="34" charset="0"/>
              </a:rPr>
              <a:t>Abdomen</a:t>
            </a:r>
          </a:p>
        </p:txBody>
      </p:sp>
      <p:sp>
        <p:nvSpPr>
          <p:cNvPr id="17418" name="Text Box 10"/>
          <p:cNvSpPr txBox="1">
            <a:spLocks noChangeArrowheads="1"/>
          </p:cNvSpPr>
          <p:nvPr/>
        </p:nvSpPr>
        <p:spPr bwMode="auto">
          <a:xfrm>
            <a:off x="7010400" y="4953000"/>
            <a:ext cx="1371600" cy="457200"/>
          </a:xfrm>
          <a:prstGeom prst="rect">
            <a:avLst/>
          </a:prstGeom>
          <a:noFill/>
          <a:ln w="9525">
            <a:noFill/>
            <a:miter lim="800000"/>
            <a:headEnd/>
            <a:tailEnd/>
          </a:ln>
          <a:effectLst/>
        </p:spPr>
        <p:txBody>
          <a:bodyPr>
            <a:spAutoFit/>
          </a:bodyPr>
          <a:lstStyle/>
          <a:p>
            <a:pPr>
              <a:spcBef>
                <a:spcPct val="50000"/>
              </a:spcBef>
            </a:pPr>
            <a:r>
              <a:rPr lang="tr-TR">
                <a:solidFill>
                  <a:schemeClr val="bg2"/>
                </a:solidFill>
                <a:latin typeface="Tahoma" pitchFamily="34" charset="0"/>
              </a:rPr>
              <a:t>Bacaklar</a:t>
            </a:r>
          </a:p>
        </p:txBody>
      </p:sp>
      <p:sp>
        <p:nvSpPr>
          <p:cNvPr id="17419" name="Text Box 11"/>
          <p:cNvSpPr txBox="1">
            <a:spLocks noChangeArrowheads="1"/>
          </p:cNvSpPr>
          <p:nvPr/>
        </p:nvSpPr>
        <p:spPr bwMode="auto">
          <a:xfrm>
            <a:off x="5943600" y="2514600"/>
            <a:ext cx="2209800" cy="457200"/>
          </a:xfrm>
          <a:prstGeom prst="rect">
            <a:avLst/>
          </a:prstGeom>
          <a:solidFill>
            <a:srgbClr val="000000"/>
          </a:solidFill>
          <a:ln w="9525">
            <a:noFill/>
            <a:miter lim="800000"/>
            <a:headEnd/>
            <a:tailEnd/>
          </a:ln>
          <a:effectLst/>
        </p:spPr>
        <p:txBody>
          <a:bodyPr>
            <a:spAutoFit/>
          </a:bodyPr>
          <a:lstStyle/>
          <a:p>
            <a:pPr>
              <a:spcBef>
                <a:spcPct val="50000"/>
              </a:spcBef>
            </a:pPr>
            <a:endParaRPr lang="tr-TR"/>
          </a:p>
        </p:txBody>
      </p:sp>
      <p:sp>
        <p:nvSpPr>
          <p:cNvPr id="17420" name="Text Box 12"/>
          <p:cNvSpPr txBox="1">
            <a:spLocks noChangeArrowheads="1"/>
          </p:cNvSpPr>
          <p:nvPr/>
        </p:nvSpPr>
        <p:spPr bwMode="auto">
          <a:xfrm>
            <a:off x="5500694" y="2000240"/>
            <a:ext cx="3200400" cy="457200"/>
          </a:xfrm>
          <a:prstGeom prst="rect">
            <a:avLst/>
          </a:prstGeom>
          <a:solidFill>
            <a:srgbClr val="000000"/>
          </a:solidFill>
          <a:ln w="9525">
            <a:noFill/>
            <a:miter lim="800000"/>
            <a:headEnd/>
            <a:tailEnd/>
          </a:ln>
          <a:effectLst/>
        </p:spPr>
        <p:txBody>
          <a:bodyPr>
            <a:spAutoFit/>
          </a:bodyPr>
          <a:lstStyle/>
          <a:p>
            <a:pPr>
              <a:spcBef>
                <a:spcPct val="50000"/>
              </a:spcBef>
            </a:pPr>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7411"/>
                                        </p:tgtEl>
                                        <p:attrNameLst>
                                          <p:attrName>style.visibility</p:attrName>
                                        </p:attrNameLst>
                                      </p:cBhvr>
                                      <p:to>
                                        <p:strVal val="visible"/>
                                      </p:to>
                                    </p:set>
                                    <p:anim calcmode="lin" valueType="num">
                                      <p:cBhvr>
                                        <p:cTn id="12" dur="500" fill="hold"/>
                                        <p:tgtEl>
                                          <p:spTgt spid="17411"/>
                                        </p:tgtEl>
                                        <p:attrNameLst>
                                          <p:attrName>ppt_w</p:attrName>
                                        </p:attrNameLst>
                                      </p:cBhvr>
                                      <p:tavLst>
                                        <p:tav tm="0">
                                          <p:val>
                                            <p:fltVal val="0"/>
                                          </p:val>
                                        </p:tav>
                                        <p:tav tm="100000">
                                          <p:val>
                                            <p:strVal val="#ppt_w"/>
                                          </p:val>
                                        </p:tav>
                                      </p:tavLst>
                                    </p:anim>
                                    <p:anim calcmode="lin" valueType="num">
                                      <p:cBhvr>
                                        <p:cTn id="13" dur="500" fill="hold"/>
                                        <p:tgtEl>
                                          <p:spTgt spid="174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8" fill="hold" grpId="0" nodeType="afterEffect" nodePh="1">
                                  <p:stCondLst>
                                    <p:cond delay="0"/>
                                  </p:stCondLst>
                                  <p:endCondLst>
                                    <p:cond evt="begin" delay="0">
                                      <p:tn val="15"/>
                                    </p:cond>
                                  </p:endCondLst>
                                  <p:childTnLst>
                                    <p:set>
                                      <p:cBhvr>
                                        <p:cTn id="16" dur="1" fill="hold">
                                          <p:stCondLst>
                                            <p:cond delay="0"/>
                                          </p:stCondLst>
                                        </p:cTn>
                                        <p:tgtEl>
                                          <p:spTgt spid="17412"/>
                                        </p:tgtEl>
                                        <p:attrNameLst>
                                          <p:attrName>style.visibility</p:attrName>
                                        </p:attrNameLst>
                                      </p:cBhvr>
                                      <p:to>
                                        <p:strVal val="visible"/>
                                      </p:to>
                                    </p:set>
                                    <p:anim calcmode="lin" valueType="num">
                                      <p:cBhvr additive="base">
                                        <p:cTn id="17" dur="500" fill="hold"/>
                                        <p:tgtEl>
                                          <p:spTgt spid="17412"/>
                                        </p:tgtEl>
                                        <p:attrNameLst>
                                          <p:attrName>ppt_x</p:attrName>
                                        </p:attrNameLst>
                                      </p:cBhvr>
                                      <p:tavLst>
                                        <p:tav tm="0">
                                          <p:val>
                                            <p:strVal val="0-#ppt_w/2"/>
                                          </p:val>
                                        </p:tav>
                                        <p:tav tm="100000">
                                          <p:val>
                                            <p:strVal val="#ppt_x"/>
                                          </p:val>
                                        </p:tav>
                                      </p:tavLst>
                                    </p:anim>
                                    <p:anim calcmode="lin" valueType="num">
                                      <p:cBhvr additive="base">
                                        <p:cTn id="18" dur="500" fill="hold"/>
                                        <p:tgtEl>
                                          <p:spTgt spid="1741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4" presetClass="entr" presetSubtype="5" fill="hold" grpId="0" nodeType="afterEffect">
                                  <p:stCondLst>
                                    <p:cond delay="0"/>
                                  </p:stCondLst>
                                  <p:childTnLst>
                                    <p:set>
                                      <p:cBhvr>
                                        <p:cTn id="21" dur="1" fill="hold">
                                          <p:stCondLst>
                                            <p:cond delay="0"/>
                                          </p:stCondLst>
                                        </p:cTn>
                                        <p:tgtEl>
                                          <p:spTgt spid="17413"/>
                                        </p:tgtEl>
                                        <p:attrNameLst>
                                          <p:attrName>style.visibility</p:attrName>
                                        </p:attrNameLst>
                                      </p:cBhvr>
                                      <p:to>
                                        <p:strVal val="visible"/>
                                      </p:to>
                                    </p:set>
                                    <p:animEffect transition="in" filter="randombar(vertical)">
                                      <p:cBhvr>
                                        <p:cTn id="22" dur="500"/>
                                        <p:tgtEl>
                                          <p:spTgt spid="17413"/>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17414"/>
                                        </p:tgtEl>
                                        <p:attrNameLst>
                                          <p:attrName>style.visibility</p:attrName>
                                        </p:attrNameLst>
                                      </p:cBhvr>
                                      <p:to>
                                        <p:strVal val="visible"/>
                                      </p:to>
                                    </p:set>
                                    <p:animEffect transition="in" filter="randombar(horizontal)">
                                      <p:cBhvr>
                                        <p:cTn id="26" dur="500"/>
                                        <p:tgtEl>
                                          <p:spTgt spid="17414"/>
                                        </p:tgtEl>
                                      </p:cBhvr>
                                    </p:animEffect>
                                  </p:childTnLst>
                                </p:cTn>
                              </p:par>
                            </p:childTnLst>
                          </p:cTn>
                        </p:par>
                        <p:par>
                          <p:cTn id="27" fill="hold">
                            <p:stCondLst>
                              <p:cond delay="2500"/>
                            </p:stCondLst>
                            <p:childTnLst>
                              <p:par>
                                <p:cTn id="28" presetID="14" presetClass="entr" presetSubtype="10" fill="hold" grpId="0" nodeType="afterEffect">
                                  <p:stCondLst>
                                    <p:cond delay="0"/>
                                  </p:stCondLst>
                                  <p:childTnLst>
                                    <p:set>
                                      <p:cBhvr>
                                        <p:cTn id="29" dur="1" fill="hold">
                                          <p:stCondLst>
                                            <p:cond delay="0"/>
                                          </p:stCondLst>
                                        </p:cTn>
                                        <p:tgtEl>
                                          <p:spTgt spid="17415"/>
                                        </p:tgtEl>
                                        <p:attrNameLst>
                                          <p:attrName>style.visibility</p:attrName>
                                        </p:attrNameLst>
                                      </p:cBhvr>
                                      <p:to>
                                        <p:strVal val="visible"/>
                                      </p:to>
                                    </p:set>
                                    <p:animEffect transition="in" filter="randombar(horizontal)">
                                      <p:cBhvr>
                                        <p:cTn id="30"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2" grpId="0" animBg="1"/>
      <p:bldP spid="17413" grpId="0" autoUpdateAnimBg="0"/>
      <p:bldP spid="17414" grpId="0" autoUpdateAnimBg="0"/>
      <p:bldP spid="1741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BAŞ</a:t>
            </a:r>
            <a:endParaRPr lang="tr-TR" dirty="0"/>
          </a:p>
        </p:txBody>
      </p:sp>
      <p:sp>
        <p:nvSpPr>
          <p:cNvPr id="4" name="3 İçerik Yer Tutucusu"/>
          <p:cNvSpPr>
            <a:spLocks noGrp="1"/>
          </p:cNvSpPr>
          <p:nvPr>
            <p:ph sz="half" idx="2"/>
          </p:nvPr>
        </p:nvSpPr>
        <p:spPr/>
        <p:txBody>
          <a:bodyPr>
            <a:normAutofit lnSpcReduction="10000"/>
          </a:bodyPr>
          <a:lstStyle/>
          <a:p>
            <a:r>
              <a:rPr lang="tr-TR" dirty="0" smtClean="0"/>
              <a:t>Baş kısmında gözler, duyargalar (antenler) ve beslenme organları(ağız</a:t>
            </a:r>
          </a:p>
          <a:p>
            <a:r>
              <a:rPr lang="tr-TR" dirty="0" smtClean="0"/>
              <a:t>parçaları) bulunur. Arılarda başın yanlarında iki bileşik göz ile başın üst kısmında</a:t>
            </a:r>
          </a:p>
          <a:p>
            <a:r>
              <a:rPr lang="tr-TR" dirty="0" smtClean="0"/>
              <a:t>üç basit göz olmak üzere toplam beş adet göz bulunur.</a:t>
            </a:r>
            <a:endParaRPr lang="tr-TR" dirty="0"/>
          </a:p>
        </p:txBody>
      </p:sp>
      <p:pic>
        <p:nvPicPr>
          <p:cNvPr id="2052" name="Picture 4" descr="C:\Users\ALATA\Desktop\arıcılık\arıcılık resimleri\arı anatomisi\head.jpg"/>
          <p:cNvPicPr>
            <a:picLocks noGrp="1" noChangeAspect="1" noChangeArrowheads="1"/>
          </p:cNvPicPr>
          <p:nvPr>
            <p:ph sz="half" idx="1"/>
          </p:nvPr>
        </p:nvPicPr>
        <p:blipFill>
          <a:blip r:embed="rId2"/>
          <a:srcRect/>
          <a:stretch>
            <a:fillRect/>
          </a:stretch>
        </p:blipFill>
        <p:spPr bwMode="auto">
          <a:xfrm>
            <a:off x="462446" y="1600200"/>
            <a:ext cx="4028107" cy="452596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BAŞ</a:t>
            </a:r>
            <a:endParaRPr lang="tr-TR" dirty="0"/>
          </a:p>
        </p:txBody>
      </p:sp>
      <p:sp>
        <p:nvSpPr>
          <p:cNvPr id="4" name="3 İçerik Yer Tutucusu"/>
          <p:cNvSpPr>
            <a:spLocks noGrp="1"/>
          </p:cNvSpPr>
          <p:nvPr>
            <p:ph sz="half" idx="2"/>
          </p:nvPr>
        </p:nvSpPr>
        <p:spPr/>
        <p:txBody>
          <a:bodyPr/>
          <a:lstStyle/>
          <a:p>
            <a:r>
              <a:rPr lang="tr-TR" dirty="0" smtClean="0"/>
              <a:t>Duyargalar bir çift olarak  başın ön orta </a:t>
            </a:r>
          </a:p>
          <a:p>
            <a:r>
              <a:rPr lang="tr-TR" dirty="0" smtClean="0"/>
              <a:t>kısmında bulunur. Arıların koku ve </a:t>
            </a:r>
            <a:r>
              <a:rPr lang="tr-TR" dirty="0" err="1" smtClean="0"/>
              <a:t>tad</a:t>
            </a:r>
            <a:r>
              <a:rPr lang="tr-TR" dirty="0" smtClean="0"/>
              <a:t> alma,dokunma, sıcaklık, rüzgar hızı ve yönünü algılama organı olarak görev yapmaktadır.</a:t>
            </a:r>
            <a:endParaRPr lang="tr-TR" dirty="0"/>
          </a:p>
        </p:txBody>
      </p:sp>
      <p:pic>
        <p:nvPicPr>
          <p:cNvPr id="6147" name="Picture 3" descr="C:\Users\ALATA\Desktop\indir (13).jpg"/>
          <p:cNvPicPr>
            <a:picLocks noGrp="1" noChangeAspect="1" noChangeArrowheads="1"/>
          </p:cNvPicPr>
          <p:nvPr>
            <p:ph sz="half" idx="1"/>
          </p:nvPr>
        </p:nvPicPr>
        <p:blipFill>
          <a:blip r:embed="rId2"/>
          <a:srcRect/>
          <a:stretch>
            <a:fillRect/>
          </a:stretch>
        </p:blipFill>
        <p:spPr bwMode="auto">
          <a:xfrm>
            <a:off x="642910" y="1857364"/>
            <a:ext cx="3643338" cy="364333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BAŞ</a:t>
            </a:r>
            <a:endParaRPr lang="tr-TR" dirty="0"/>
          </a:p>
        </p:txBody>
      </p:sp>
      <p:sp>
        <p:nvSpPr>
          <p:cNvPr id="4" name="3 İçerik Yer Tutucusu"/>
          <p:cNvSpPr>
            <a:spLocks noGrp="1"/>
          </p:cNvSpPr>
          <p:nvPr>
            <p:ph sz="half" idx="2"/>
          </p:nvPr>
        </p:nvSpPr>
        <p:spPr/>
        <p:txBody>
          <a:bodyPr>
            <a:normAutofit fontScale="77500" lnSpcReduction="20000"/>
          </a:bodyPr>
          <a:lstStyle/>
          <a:p>
            <a:r>
              <a:rPr lang="tr-TR" dirty="0" smtClean="0"/>
              <a:t>Bal arılarında üst</a:t>
            </a:r>
          </a:p>
          <a:p>
            <a:r>
              <a:rPr lang="tr-TR" dirty="0" smtClean="0"/>
              <a:t>dudak, bir çift üst çene, bir çift alt çene ve alt dudaktan oluşan ağız kısmı yalayıcı</a:t>
            </a:r>
          </a:p>
          <a:p>
            <a:r>
              <a:rPr lang="tr-TR" dirty="0" smtClean="0"/>
              <a:t>emici tiptedir. İşçi arılar üst çenelerini çiçek tozlarının (polen) toplanmasında, bir</a:t>
            </a:r>
          </a:p>
          <a:p>
            <a:r>
              <a:rPr lang="tr-TR" dirty="0" smtClean="0"/>
              <a:t>maddeyi veya cismi tutup kavramada ve mum işleme işleminde kullanır. Alt çene</a:t>
            </a:r>
          </a:p>
          <a:p>
            <a:r>
              <a:rPr lang="tr-TR" dirty="0" smtClean="0"/>
              <a:t>ve alt dudak birleşerek hortum şeklindeki dili oluşturur. Dil çiçekten bal özü</a:t>
            </a:r>
          </a:p>
          <a:p>
            <a:r>
              <a:rPr lang="nb-NO" dirty="0" smtClean="0"/>
              <a:t>(nektar) ve s.v. maddeleri emmede kullan</a:t>
            </a:r>
            <a:r>
              <a:rPr lang="tr-TR" dirty="0" smtClean="0"/>
              <a:t>ılır.</a:t>
            </a:r>
            <a:endParaRPr lang="tr-TR" dirty="0"/>
          </a:p>
        </p:txBody>
      </p:sp>
      <p:pic>
        <p:nvPicPr>
          <p:cNvPr id="7172" name="Picture 4" descr="C:\Users\ALATA\Desktop\images (42).jpg"/>
          <p:cNvPicPr>
            <a:picLocks noGrp="1" noChangeAspect="1" noChangeArrowheads="1"/>
          </p:cNvPicPr>
          <p:nvPr>
            <p:ph sz="half" idx="1"/>
          </p:nvPr>
        </p:nvPicPr>
        <p:blipFill>
          <a:blip r:embed="rId2"/>
          <a:srcRect/>
          <a:stretch>
            <a:fillRect/>
          </a:stretch>
        </p:blipFill>
        <p:spPr bwMode="auto">
          <a:xfrm>
            <a:off x="785787" y="1857364"/>
            <a:ext cx="3500462" cy="400052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GÖĞÜS</a:t>
            </a:r>
            <a:endParaRPr lang="tr-TR" dirty="0"/>
          </a:p>
        </p:txBody>
      </p:sp>
      <p:sp>
        <p:nvSpPr>
          <p:cNvPr id="4" name="3 İçerik Yer Tutucusu"/>
          <p:cNvSpPr>
            <a:spLocks noGrp="1"/>
          </p:cNvSpPr>
          <p:nvPr>
            <p:ph sz="half" idx="2"/>
          </p:nvPr>
        </p:nvSpPr>
        <p:spPr/>
        <p:txBody>
          <a:bodyPr/>
          <a:lstStyle/>
          <a:p>
            <a:r>
              <a:rPr lang="tr-TR" dirty="0" smtClean="0"/>
              <a:t>Ön göğüste</a:t>
            </a:r>
          </a:p>
          <a:p>
            <a:r>
              <a:rPr lang="tr-TR" dirty="0" smtClean="0"/>
              <a:t>bir çift ön bacak; orta göğüste bir çift orta bacak ve ön kanatlar ile son göğüste</a:t>
            </a:r>
          </a:p>
          <a:p>
            <a:r>
              <a:rPr lang="tr-TR" dirty="0" smtClean="0"/>
              <a:t>bir çift arka bacak ve bir çift arka kanat bulunur.</a:t>
            </a:r>
          </a:p>
          <a:p>
            <a:r>
              <a:rPr lang="tr-TR" dirty="0" smtClean="0"/>
              <a:t>Toplamda 6 bacak ve 4 kanat bulunur.</a:t>
            </a:r>
            <a:endParaRPr lang="tr-TR" dirty="0"/>
          </a:p>
        </p:txBody>
      </p:sp>
      <p:pic>
        <p:nvPicPr>
          <p:cNvPr id="22529" name="Picture 1" descr="C:\Users\ALATA\Desktop\images (11).jpg"/>
          <p:cNvPicPr>
            <a:picLocks noGrp="1" noChangeAspect="1" noChangeArrowheads="1"/>
          </p:cNvPicPr>
          <p:nvPr>
            <p:ph sz="half" idx="1"/>
          </p:nvPr>
        </p:nvPicPr>
        <p:blipFill>
          <a:blip r:embed="rId2"/>
          <a:srcRect/>
          <a:stretch>
            <a:fillRect/>
          </a:stretch>
        </p:blipFill>
        <p:spPr bwMode="auto">
          <a:xfrm>
            <a:off x="642910" y="2000240"/>
            <a:ext cx="3929090" cy="335758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KARIN</a:t>
            </a:r>
            <a:endParaRPr lang="tr-TR" dirty="0"/>
          </a:p>
        </p:txBody>
      </p:sp>
      <p:sp>
        <p:nvSpPr>
          <p:cNvPr id="4" name="3 İçerik Yer Tutucusu"/>
          <p:cNvSpPr>
            <a:spLocks noGrp="1"/>
          </p:cNvSpPr>
          <p:nvPr>
            <p:ph sz="half" idx="2"/>
          </p:nvPr>
        </p:nvSpPr>
        <p:spPr/>
        <p:txBody>
          <a:bodyPr/>
          <a:lstStyle/>
          <a:p>
            <a:r>
              <a:rPr lang="tr-TR" dirty="0" smtClean="0"/>
              <a:t>Arıların karın kısmında sindirim ve üreme organları ile balmumu bezleri,koku bezleri ve</a:t>
            </a:r>
          </a:p>
          <a:p>
            <a:r>
              <a:rPr lang="tr-TR" dirty="0" smtClean="0"/>
              <a:t> iğne </a:t>
            </a:r>
            <a:r>
              <a:rPr lang="tr-TR" dirty="0" smtClean="0"/>
              <a:t>bulunur.</a:t>
            </a:r>
          </a:p>
          <a:p>
            <a:r>
              <a:rPr lang="tr-TR" dirty="0" smtClean="0"/>
              <a:t>Erkek arıda iğne,mum bezleri bulunmaz.</a:t>
            </a:r>
          </a:p>
          <a:p>
            <a:endParaRPr lang="tr-TR" dirty="0"/>
          </a:p>
        </p:txBody>
      </p:sp>
      <p:pic>
        <p:nvPicPr>
          <p:cNvPr id="9218" name="Picture 2" descr="C:\Users\ALATA\Desktop\images (39).jpg"/>
          <p:cNvPicPr>
            <a:picLocks noGrp="1" noChangeAspect="1" noChangeArrowheads="1"/>
          </p:cNvPicPr>
          <p:nvPr>
            <p:ph sz="half" idx="1"/>
          </p:nvPr>
        </p:nvPicPr>
        <p:blipFill>
          <a:blip r:embed="rId2"/>
          <a:srcRect/>
          <a:stretch>
            <a:fillRect/>
          </a:stretch>
        </p:blipFill>
        <p:spPr bwMode="auto">
          <a:xfrm>
            <a:off x="785786" y="2000240"/>
            <a:ext cx="3286148" cy="407196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tr-TR" b="1">
                <a:latin typeface="Tahoma" pitchFamily="34" charset="0"/>
              </a:rPr>
              <a:t>BALARISI İÇ ORGANLARI</a:t>
            </a:r>
          </a:p>
        </p:txBody>
      </p:sp>
      <p:sp>
        <p:nvSpPr>
          <p:cNvPr id="16390" name="Rectangle 6"/>
          <p:cNvSpPr>
            <a:spLocks noChangeArrowheads="1"/>
          </p:cNvSpPr>
          <p:nvPr/>
        </p:nvSpPr>
        <p:spPr bwMode="auto">
          <a:xfrm>
            <a:off x="2600325" y="2000250"/>
            <a:ext cx="9144000" cy="0"/>
          </a:xfrm>
          <a:prstGeom prst="rect">
            <a:avLst/>
          </a:prstGeom>
          <a:noFill/>
          <a:ln w="9525">
            <a:noFill/>
            <a:miter lim="800000"/>
            <a:headEnd/>
            <a:tailEnd/>
          </a:ln>
          <a:effectLst/>
        </p:spPr>
        <p:txBody>
          <a:bodyPr>
            <a:spAutoFit/>
          </a:bodyPr>
          <a:lstStyle/>
          <a:p>
            <a:endParaRPr lang="tr-TR"/>
          </a:p>
        </p:txBody>
      </p:sp>
      <p:graphicFrame>
        <p:nvGraphicFramePr>
          <p:cNvPr id="16389" name="Object 5"/>
          <p:cNvGraphicFramePr>
            <a:graphicFrameLocks noChangeAspect="1"/>
          </p:cNvGraphicFramePr>
          <p:nvPr/>
        </p:nvGraphicFramePr>
        <p:xfrm>
          <a:off x="581025" y="1981200"/>
          <a:ext cx="7981950" cy="4248150"/>
        </p:xfrm>
        <a:graphic>
          <a:graphicData uri="http://schemas.openxmlformats.org/presentationml/2006/ole">
            <p:oleObj spid="_x0000_s5122" r:id="rId3" imgW="3943901" imgH="2857899" progId="">
              <p:embed/>
            </p:oleObj>
          </a:graphicData>
        </a:graphic>
      </p:graphicFrame>
      <p:sp>
        <p:nvSpPr>
          <p:cNvPr id="16391" name="Text Box 7"/>
          <p:cNvSpPr txBox="1">
            <a:spLocks noChangeArrowheads="1"/>
          </p:cNvSpPr>
          <p:nvPr/>
        </p:nvSpPr>
        <p:spPr bwMode="auto">
          <a:xfrm>
            <a:off x="1828800" y="5410200"/>
            <a:ext cx="1600200" cy="457200"/>
          </a:xfrm>
          <a:prstGeom prst="rect">
            <a:avLst/>
          </a:prstGeom>
          <a:noFill/>
          <a:ln w="9525">
            <a:noFill/>
            <a:miter lim="800000"/>
            <a:headEnd/>
            <a:tailEnd/>
          </a:ln>
          <a:effectLst/>
        </p:spPr>
        <p:txBody>
          <a:bodyPr>
            <a:spAutoFit/>
          </a:bodyPr>
          <a:lstStyle/>
          <a:p>
            <a:pPr>
              <a:spcBef>
                <a:spcPct val="50000"/>
              </a:spcBef>
            </a:pPr>
            <a:endParaRPr lang="tr-TR"/>
          </a:p>
        </p:txBody>
      </p:sp>
      <p:sp>
        <p:nvSpPr>
          <p:cNvPr id="16392" name="Text Box 8"/>
          <p:cNvSpPr txBox="1">
            <a:spLocks noChangeArrowheads="1"/>
          </p:cNvSpPr>
          <p:nvPr/>
        </p:nvSpPr>
        <p:spPr bwMode="auto">
          <a:xfrm>
            <a:off x="1676400" y="5410200"/>
            <a:ext cx="1828800" cy="457200"/>
          </a:xfrm>
          <a:prstGeom prst="rect">
            <a:avLst/>
          </a:prstGeom>
          <a:noFill/>
          <a:ln w="9525">
            <a:noFill/>
            <a:miter lim="800000"/>
            <a:headEnd/>
            <a:tailEnd/>
          </a:ln>
          <a:effectLst/>
        </p:spPr>
        <p:txBody>
          <a:bodyPr>
            <a:spAutoFit/>
          </a:bodyPr>
          <a:lstStyle/>
          <a:p>
            <a:pPr>
              <a:spcBef>
                <a:spcPct val="50000"/>
              </a:spcBef>
            </a:pPr>
            <a:endParaRPr lang="tr-TR"/>
          </a:p>
        </p:txBody>
      </p:sp>
      <p:sp>
        <p:nvSpPr>
          <p:cNvPr id="16393" name="Text Box 9"/>
          <p:cNvSpPr txBox="1">
            <a:spLocks noChangeArrowheads="1"/>
          </p:cNvSpPr>
          <p:nvPr/>
        </p:nvSpPr>
        <p:spPr bwMode="auto">
          <a:xfrm>
            <a:off x="1752600" y="5410200"/>
            <a:ext cx="1905000" cy="457200"/>
          </a:xfrm>
          <a:prstGeom prst="rect">
            <a:avLst/>
          </a:prstGeom>
          <a:noFill/>
          <a:ln w="9525">
            <a:noFill/>
            <a:miter lim="800000"/>
            <a:headEnd/>
            <a:tailEnd/>
          </a:ln>
          <a:effectLst/>
        </p:spPr>
        <p:txBody>
          <a:bodyPr>
            <a:spAutoFit/>
          </a:bodyPr>
          <a:lstStyle/>
          <a:p>
            <a:pPr>
              <a:spcBef>
                <a:spcPct val="50000"/>
              </a:spcBef>
            </a:pPr>
            <a:r>
              <a:rPr lang="tr-TR">
                <a:solidFill>
                  <a:schemeClr val="bg2"/>
                </a:solidFill>
                <a:latin typeface="Tahoma" pitchFamily="34" charset="0"/>
              </a:rPr>
              <a:t>Sinir</a:t>
            </a:r>
            <a:r>
              <a:rPr lang="tr-TR">
                <a:latin typeface="Tahoma" pitchFamily="34" charset="0"/>
              </a:rPr>
              <a:t> </a:t>
            </a:r>
            <a:r>
              <a:rPr lang="tr-TR">
                <a:solidFill>
                  <a:schemeClr val="bg2"/>
                </a:solidFill>
                <a:latin typeface="Tahoma" pitchFamily="34" charset="0"/>
              </a:rPr>
              <a:t>Sistemi</a:t>
            </a:r>
          </a:p>
        </p:txBody>
      </p:sp>
      <p:sp>
        <p:nvSpPr>
          <p:cNvPr id="16394" name="Text Box 10"/>
          <p:cNvSpPr txBox="1">
            <a:spLocks noChangeArrowheads="1"/>
          </p:cNvSpPr>
          <p:nvPr/>
        </p:nvSpPr>
        <p:spPr bwMode="auto">
          <a:xfrm>
            <a:off x="3543300" y="5029200"/>
            <a:ext cx="2057400" cy="457200"/>
          </a:xfrm>
          <a:prstGeom prst="rect">
            <a:avLst/>
          </a:prstGeom>
          <a:noFill/>
          <a:ln w="9525">
            <a:noFill/>
            <a:miter lim="800000"/>
            <a:headEnd/>
            <a:tailEnd/>
          </a:ln>
          <a:effectLst/>
        </p:spPr>
        <p:txBody>
          <a:bodyPr>
            <a:spAutoFit/>
          </a:bodyPr>
          <a:lstStyle/>
          <a:p>
            <a:pPr>
              <a:spcBef>
                <a:spcPct val="50000"/>
              </a:spcBef>
            </a:pPr>
            <a:r>
              <a:rPr lang="tr-TR">
                <a:solidFill>
                  <a:schemeClr val="bg2"/>
                </a:solidFill>
                <a:latin typeface="Tahoma" pitchFamily="34" charset="0"/>
              </a:rPr>
              <a:t>Solunum sist.</a:t>
            </a:r>
          </a:p>
        </p:txBody>
      </p:sp>
      <p:sp>
        <p:nvSpPr>
          <p:cNvPr id="16395" name="Text Box 11"/>
          <p:cNvSpPr txBox="1">
            <a:spLocks noChangeArrowheads="1"/>
          </p:cNvSpPr>
          <p:nvPr/>
        </p:nvSpPr>
        <p:spPr bwMode="auto">
          <a:xfrm>
            <a:off x="5334000" y="5410200"/>
            <a:ext cx="2035175" cy="457200"/>
          </a:xfrm>
          <a:prstGeom prst="rect">
            <a:avLst/>
          </a:prstGeom>
          <a:noFill/>
          <a:ln w="9525">
            <a:noFill/>
            <a:miter lim="800000"/>
            <a:headEnd/>
            <a:tailEnd/>
          </a:ln>
          <a:effectLst/>
        </p:spPr>
        <p:txBody>
          <a:bodyPr>
            <a:spAutoFit/>
          </a:bodyPr>
          <a:lstStyle/>
          <a:p>
            <a:pPr>
              <a:spcBef>
                <a:spcPct val="50000"/>
              </a:spcBef>
            </a:pPr>
            <a:r>
              <a:rPr lang="tr-TR">
                <a:solidFill>
                  <a:schemeClr val="bg2"/>
                </a:solidFill>
                <a:latin typeface="Tahoma" pitchFamily="34" charset="0"/>
              </a:rPr>
              <a:t>Sindirim sist.</a:t>
            </a:r>
          </a:p>
        </p:txBody>
      </p:sp>
      <p:sp>
        <p:nvSpPr>
          <p:cNvPr id="16396" name="Text Box 12"/>
          <p:cNvSpPr txBox="1">
            <a:spLocks noChangeArrowheads="1"/>
          </p:cNvSpPr>
          <p:nvPr/>
        </p:nvSpPr>
        <p:spPr bwMode="auto">
          <a:xfrm>
            <a:off x="6553200" y="4876800"/>
            <a:ext cx="1981200" cy="457200"/>
          </a:xfrm>
          <a:prstGeom prst="rect">
            <a:avLst/>
          </a:prstGeom>
          <a:noFill/>
          <a:ln w="9525">
            <a:noFill/>
            <a:miter lim="800000"/>
            <a:headEnd/>
            <a:tailEnd/>
          </a:ln>
          <a:effectLst/>
        </p:spPr>
        <p:txBody>
          <a:bodyPr>
            <a:spAutoFit/>
          </a:bodyPr>
          <a:lstStyle/>
          <a:p>
            <a:pPr>
              <a:spcBef>
                <a:spcPct val="50000"/>
              </a:spcBef>
            </a:pPr>
            <a:r>
              <a:rPr lang="tr-TR">
                <a:solidFill>
                  <a:schemeClr val="bg2"/>
                </a:solidFill>
                <a:latin typeface="Tahoma" pitchFamily="34" charset="0"/>
              </a:rPr>
              <a:t>Dolaşım Sist.</a:t>
            </a:r>
          </a:p>
        </p:txBody>
      </p:sp>
      <p:sp>
        <p:nvSpPr>
          <p:cNvPr id="16397" name="Text Box 13"/>
          <p:cNvSpPr txBox="1">
            <a:spLocks noChangeArrowheads="1"/>
          </p:cNvSpPr>
          <p:nvPr/>
        </p:nvSpPr>
        <p:spPr bwMode="auto">
          <a:xfrm>
            <a:off x="6400800" y="5791200"/>
            <a:ext cx="1981200" cy="457200"/>
          </a:xfrm>
          <a:prstGeom prst="rect">
            <a:avLst/>
          </a:prstGeom>
          <a:solidFill>
            <a:srgbClr val="000000"/>
          </a:solidFill>
          <a:ln w="9525">
            <a:noFill/>
            <a:miter lim="800000"/>
            <a:headEnd/>
            <a:tailEnd/>
          </a:ln>
          <a:effectLst/>
        </p:spPr>
        <p:txBody>
          <a:bodyPr>
            <a:spAutoFit/>
          </a:bodyPr>
          <a:lstStyle/>
          <a:p>
            <a:pPr>
              <a:spcBef>
                <a:spcPct val="50000"/>
              </a:spcBef>
            </a:pPr>
            <a:endParaRPr lang="tr-TR"/>
          </a:p>
        </p:txBody>
      </p:sp>
      <p:sp>
        <p:nvSpPr>
          <p:cNvPr id="16398" name="Text Box 14"/>
          <p:cNvSpPr txBox="1">
            <a:spLocks noChangeArrowheads="1"/>
          </p:cNvSpPr>
          <p:nvPr/>
        </p:nvSpPr>
        <p:spPr bwMode="auto">
          <a:xfrm>
            <a:off x="990600" y="5867400"/>
            <a:ext cx="4495800" cy="457200"/>
          </a:xfrm>
          <a:prstGeom prst="rect">
            <a:avLst/>
          </a:prstGeom>
          <a:solidFill>
            <a:srgbClr val="000000"/>
          </a:solidFill>
          <a:ln w="9525">
            <a:noFill/>
            <a:miter lim="800000"/>
            <a:headEnd/>
            <a:tailEnd/>
          </a:ln>
          <a:effectLst/>
        </p:spPr>
        <p:txBody>
          <a:bodyPr>
            <a:spAutoFit/>
          </a:bodyPr>
          <a:lstStyle/>
          <a:p>
            <a:pPr>
              <a:spcBef>
                <a:spcPct val="50000"/>
              </a:spcBef>
            </a:pPr>
            <a:endParaRPr lang="tr-TR"/>
          </a:p>
        </p:txBody>
      </p:sp>
      <p:sp>
        <p:nvSpPr>
          <p:cNvPr id="16399" name="Text Box 15"/>
          <p:cNvSpPr txBox="1">
            <a:spLocks noChangeArrowheads="1"/>
          </p:cNvSpPr>
          <p:nvPr/>
        </p:nvSpPr>
        <p:spPr bwMode="auto">
          <a:xfrm>
            <a:off x="2819400" y="1981200"/>
            <a:ext cx="1447800" cy="228600"/>
          </a:xfrm>
          <a:prstGeom prst="rect">
            <a:avLst/>
          </a:prstGeom>
          <a:solidFill>
            <a:srgbClr val="000000"/>
          </a:solidFill>
          <a:ln w="9525">
            <a:noFill/>
            <a:miter lim="800000"/>
            <a:headEnd/>
            <a:tailEnd/>
          </a:ln>
          <a:effectLst/>
        </p:spPr>
        <p:txBody>
          <a:bodyPr>
            <a:spAutoFit/>
          </a:bodyPr>
          <a:lstStyle/>
          <a:p>
            <a:pPr>
              <a:spcBef>
                <a:spcPct val="50000"/>
              </a:spcBef>
            </a:pPr>
            <a:endParaRPr lang="tr-TR" sz="9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0-#ppt_w/2"/>
                                          </p:val>
                                        </p:tav>
                                        <p:tav tm="100000">
                                          <p:val>
                                            <p:strVal val="#ppt_x"/>
                                          </p:val>
                                        </p:tav>
                                      </p:tavLst>
                                    </p:anim>
                                    <p:anim calcmode="lin" valueType="num">
                                      <p:cBhvr additive="base">
                                        <p:cTn id="8" dur="500" fill="hold"/>
                                        <p:tgtEl>
                                          <p:spTgt spid="1638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slide(fromBottom)">
                                      <p:cBhvr>
                                        <p:cTn id="12" dur="500"/>
                                        <p:tgtEl>
                                          <p:spTgt spid="16389"/>
                                        </p:tgtEl>
                                      </p:cBhvr>
                                    </p:animEffect>
                                  </p:childTnLst>
                                </p:cTn>
                              </p:par>
                            </p:childTnLst>
                          </p:cTn>
                        </p:par>
                        <p:par>
                          <p:cTn id="13" fill="hold">
                            <p:stCondLst>
                              <p:cond delay="1000"/>
                            </p:stCondLst>
                            <p:childTnLst>
                              <p:par>
                                <p:cTn id="14" presetID="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16390"/>
                                        </p:tgtEl>
                                        <p:attrNameLst>
                                          <p:attrName>style.visibility</p:attrName>
                                        </p:attrNameLst>
                                      </p:cBhvr>
                                      <p:to>
                                        <p:strVal val="visible"/>
                                      </p:to>
                                    </p:set>
                                    <p:anim calcmode="lin" valueType="num">
                                      <p:cBhvr additive="base">
                                        <p:cTn id="16" dur="500" fill="hold"/>
                                        <p:tgtEl>
                                          <p:spTgt spid="16390"/>
                                        </p:tgtEl>
                                        <p:attrNameLst>
                                          <p:attrName>ppt_x</p:attrName>
                                        </p:attrNameLst>
                                      </p:cBhvr>
                                      <p:tavLst>
                                        <p:tav tm="0">
                                          <p:val>
                                            <p:strVal val="0-#ppt_w/2"/>
                                          </p:val>
                                        </p:tav>
                                        <p:tav tm="100000">
                                          <p:val>
                                            <p:strVal val="#ppt_x"/>
                                          </p:val>
                                        </p:tav>
                                      </p:tavLst>
                                    </p:anim>
                                    <p:anim calcmode="lin" valueType="num">
                                      <p:cBhvr additive="base">
                                        <p:cTn id="17" dur="500" fill="hold"/>
                                        <p:tgtEl>
                                          <p:spTgt spid="1639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 presetClass="entr" presetSubtype="0" fill="hold" grpId="0" nodeType="afterEffect" nodePh="1">
                                  <p:stCondLst>
                                    <p:cond delay="0"/>
                                  </p:stCondLst>
                                  <p:endCondLst>
                                    <p:cond evt="begin" delay="0">
                                      <p:tn val="19"/>
                                    </p:cond>
                                  </p:endCondLst>
                                  <p:childTnLst>
                                    <p:set>
                                      <p:cBhvr>
                                        <p:cTn id="20" dur="1" fill="hold">
                                          <p:stCondLst>
                                            <p:cond delay="499"/>
                                          </p:stCondLst>
                                        </p:cTn>
                                        <p:tgtEl>
                                          <p:spTgt spid="16391"/>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grpId="0" nodeType="afterEffect" nodePh="1">
                                  <p:stCondLst>
                                    <p:cond delay="0"/>
                                  </p:stCondLst>
                                  <p:endCondLst>
                                    <p:cond evt="begin" delay="0">
                                      <p:tn val="22"/>
                                    </p:cond>
                                  </p:endCondLst>
                                  <p:childTnLst>
                                    <p:set>
                                      <p:cBhvr>
                                        <p:cTn id="23" dur="1" fill="hold">
                                          <p:stCondLst>
                                            <p:cond delay="499"/>
                                          </p:stCondLst>
                                        </p:cTn>
                                        <p:tgtEl>
                                          <p:spTgt spid="16392"/>
                                        </p:tgtEl>
                                        <p:attrNameLst>
                                          <p:attrName>style.visibility</p:attrName>
                                        </p:attrNameLst>
                                      </p:cBhvr>
                                      <p:to>
                                        <p:strVal val="visible"/>
                                      </p:to>
                                    </p:set>
                                  </p:childTnLst>
                                </p:cTn>
                              </p:par>
                            </p:childTnLst>
                          </p:cTn>
                        </p:par>
                        <p:par>
                          <p:cTn id="24" fill="hold">
                            <p:stCondLst>
                              <p:cond delay="2500"/>
                            </p:stCondLst>
                            <p:childTnLst>
                              <p:par>
                                <p:cTn id="25" presetID="1" presetClass="entr" presetSubtype="0" fill="hold" grpId="0" nodeType="afterEffect">
                                  <p:stCondLst>
                                    <p:cond delay="0"/>
                                  </p:stCondLst>
                                  <p:childTnLst>
                                    <p:set>
                                      <p:cBhvr>
                                        <p:cTn id="26" dur="1" fill="hold">
                                          <p:stCondLst>
                                            <p:cond delay="499"/>
                                          </p:stCondLst>
                                        </p:cTn>
                                        <p:tgtEl>
                                          <p:spTgt spid="16393"/>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grpId="0" nodeType="afterEffect">
                                  <p:stCondLst>
                                    <p:cond delay="0"/>
                                  </p:stCondLst>
                                  <p:childTnLst>
                                    <p:set>
                                      <p:cBhvr>
                                        <p:cTn id="29" dur="1" fill="hold">
                                          <p:stCondLst>
                                            <p:cond delay="499"/>
                                          </p:stCondLst>
                                        </p:cTn>
                                        <p:tgtEl>
                                          <p:spTgt spid="16394"/>
                                        </p:tgtEl>
                                        <p:attrNameLst>
                                          <p:attrName>style.visibility</p:attrName>
                                        </p:attrNameLst>
                                      </p:cBhvr>
                                      <p:to>
                                        <p:strVal val="visible"/>
                                      </p:to>
                                    </p:set>
                                  </p:childTnLst>
                                </p:cTn>
                              </p:par>
                            </p:childTnLst>
                          </p:cTn>
                        </p:par>
                        <p:par>
                          <p:cTn id="30" fill="hold">
                            <p:stCondLst>
                              <p:cond delay="3500"/>
                            </p:stCondLst>
                            <p:childTnLst>
                              <p:par>
                                <p:cTn id="31" presetID="1" presetClass="entr" presetSubtype="0" fill="hold" grpId="0" nodeType="afterEffect">
                                  <p:stCondLst>
                                    <p:cond delay="0"/>
                                  </p:stCondLst>
                                  <p:childTnLst>
                                    <p:set>
                                      <p:cBhvr>
                                        <p:cTn id="32" dur="1" fill="hold">
                                          <p:stCondLst>
                                            <p:cond delay="499"/>
                                          </p:stCondLst>
                                        </p:cTn>
                                        <p:tgtEl>
                                          <p:spTgt spid="16395"/>
                                        </p:tgtEl>
                                        <p:attrNameLst>
                                          <p:attrName>style.visibility</p:attrName>
                                        </p:attrNameLst>
                                      </p:cBhvr>
                                      <p:to>
                                        <p:strVal val="visible"/>
                                      </p:to>
                                    </p:set>
                                  </p:childTnLst>
                                </p:cTn>
                              </p:par>
                            </p:childTnLst>
                          </p:cTn>
                        </p:par>
                        <p:par>
                          <p:cTn id="33" fill="hold">
                            <p:stCondLst>
                              <p:cond delay="4000"/>
                            </p:stCondLst>
                            <p:childTnLst>
                              <p:par>
                                <p:cTn id="34" presetID="1" presetClass="entr" presetSubtype="0" fill="hold" grpId="0" nodeType="afterEffect">
                                  <p:stCondLst>
                                    <p:cond delay="0"/>
                                  </p:stCondLst>
                                  <p:childTnLst>
                                    <p:set>
                                      <p:cBhvr>
                                        <p:cTn id="35" dur="1" fill="hold">
                                          <p:stCondLst>
                                            <p:cond delay="499"/>
                                          </p:stCondLst>
                                        </p:cTn>
                                        <p:tgtEl>
                                          <p:spTgt spid="16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90" grpId="0" animBg="1"/>
      <p:bldP spid="16391" grpId="0" autoUpdateAnimBg="0"/>
      <p:bldP spid="16392" grpId="0" autoUpdateAnimBg="0"/>
      <p:bldP spid="16393" grpId="0" autoUpdateAnimBg="0"/>
      <p:bldP spid="16394" grpId="0" autoUpdateAnimBg="0"/>
      <p:bldP spid="16395" grpId="0" autoUpdateAnimBg="0"/>
      <p:bldP spid="16396" grpId="0" autoUpdateAnimBg="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1451</TotalTime>
  <Words>1040</Words>
  <Application>Microsoft Office PowerPoint</Application>
  <PresentationFormat>Ekran Gösterisi (4:3)</PresentationFormat>
  <Paragraphs>100</Paragraphs>
  <Slides>25</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0</vt:i4>
      </vt:variant>
      <vt:variant>
        <vt:lpstr>Slayt Başlıkları</vt:lpstr>
      </vt:variant>
      <vt:variant>
        <vt:i4>25</vt:i4>
      </vt:variant>
    </vt:vector>
  </HeadingPairs>
  <TitlesOfParts>
    <vt:vector size="26" baseType="lpstr">
      <vt:lpstr>Ofis Teması</vt:lpstr>
      <vt:lpstr>  BAL ARILARININ SİSTEMATİKTEKİ YERİ </vt:lpstr>
      <vt:lpstr>BAL ARILARININ GENEL YAPILARI</vt:lpstr>
      <vt:lpstr>BALARISI VÜCUT KISIMLARI</vt:lpstr>
      <vt:lpstr>BAŞ</vt:lpstr>
      <vt:lpstr>BAŞ</vt:lpstr>
      <vt:lpstr>BAŞ</vt:lpstr>
      <vt:lpstr>GÖĞÜS</vt:lpstr>
      <vt:lpstr>KARIN</vt:lpstr>
      <vt:lpstr>BALARISI İÇ ORGANLARI</vt:lpstr>
      <vt:lpstr>Sindirim Sistemi</vt:lpstr>
      <vt:lpstr>Dolaşım Sistemi</vt:lpstr>
      <vt:lpstr>SOLUNUM SİSTEMİ</vt:lpstr>
      <vt:lpstr>Sinir Sistemi </vt:lpstr>
      <vt:lpstr>Üreme Sistemi ve Biyolojisi </vt:lpstr>
      <vt:lpstr>Üreme sistemi ve biyolojisi</vt:lpstr>
      <vt:lpstr>ARI AİLESİ</vt:lpstr>
      <vt:lpstr>Koloni Bireyleri</vt:lpstr>
      <vt:lpstr>ANA ARI</vt:lpstr>
      <vt:lpstr>ANA ARI</vt:lpstr>
      <vt:lpstr>ANA ARI</vt:lpstr>
      <vt:lpstr>İŞÇİ ARI</vt:lpstr>
      <vt:lpstr>İŞÇİ ARI</vt:lpstr>
      <vt:lpstr>İŞÇİ ARI</vt:lpstr>
      <vt:lpstr>ERKEK ARI</vt:lpstr>
      <vt:lpstr>ERKEK ARI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yaykur</dc:creator>
  <cp:lastModifiedBy>ALATA</cp:lastModifiedBy>
  <cp:revision>118</cp:revision>
  <dcterms:created xsi:type="dcterms:W3CDTF">2013-05-17T08:31:37Z</dcterms:created>
  <dcterms:modified xsi:type="dcterms:W3CDTF">2014-10-12T09:21:09Z</dcterms:modified>
</cp:coreProperties>
</file>