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319" r:id="rId4"/>
    <p:sldId id="324" r:id="rId5"/>
    <p:sldId id="320" r:id="rId6"/>
    <p:sldId id="294" r:id="rId7"/>
    <p:sldId id="328" r:id="rId8"/>
    <p:sldId id="293" r:id="rId9"/>
    <p:sldId id="296" r:id="rId10"/>
    <p:sldId id="329" r:id="rId11"/>
    <p:sldId id="297" r:id="rId12"/>
    <p:sldId id="325" r:id="rId13"/>
    <p:sldId id="298" r:id="rId14"/>
    <p:sldId id="321" r:id="rId15"/>
    <p:sldId id="299" r:id="rId16"/>
    <p:sldId id="286" r:id="rId17"/>
    <p:sldId id="287" r:id="rId18"/>
    <p:sldId id="288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48467BA-FE60-40BB-A9C4-B87BC3C01FB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13.10.2014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13.10.2014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13.10.2014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13.10.2014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13.10.2014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13.10.2014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13.10.2014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Users\ALATA\Desktop\bal%20hasad&#305;%202014\00043.MTS" TargetMode="External"/><Relationship Id="rId1" Type="http://schemas.openxmlformats.org/officeDocument/2006/relationships/video" Target="file:///C:\Users\ALATA\Desktop\bal%20hasad&#305;%202014\00042.MTS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Users\ALATA\Desktop\bal%20hasad&#305;%202014\00047.MTS" TargetMode="External"/><Relationship Id="rId1" Type="http://schemas.openxmlformats.org/officeDocument/2006/relationships/video" Target="file:///C:\Users\ALATA\Desktop\bal%20hasad&#305;%202014\00043.MTS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LATA\Desktop\SA&#286;IM%20V&#304;DEO\20140717_111228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ALATA\Desktop\bal%20hasad&#305;%202014\00002.MT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9552" y="1700808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4800" b="1" dirty="0" smtClean="0">
                <a:solidFill>
                  <a:schemeClr val="bg1"/>
                </a:solidFill>
              </a:rPr>
              <a:t>BAL HASADI</a:t>
            </a:r>
          </a:p>
          <a:p>
            <a:endParaRPr lang="tr-TR" sz="4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4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00042.MTS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52500" y="1379928"/>
            <a:ext cx="7691466" cy="4978030"/>
          </a:xfrm>
          <a:prstGeom prst="rect">
            <a:avLst/>
          </a:prstGeom>
        </p:spPr>
      </p:pic>
      <p:pic>
        <p:nvPicPr>
          <p:cNvPr id="6" name="00043.MTS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5143500" y="27193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Peteklerin sağım </a:t>
            </a:r>
            <a:r>
              <a:rPr lang="tr-TR" dirty="0" err="1" smtClean="0"/>
              <a:t>makinasına</a:t>
            </a:r>
            <a:r>
              <a:rPr lang="tr-TR" dirty="0" smtClean="0"/>
              <a:t> yerleştirilmesi</a:t>
            </a:r>
            <a:endParaRPr lang="tr-TR" dirty="0"/>
          </a:p>
        </p:txBody>
      </p:sp>
      <p:pic>
        <p:nvPicPr>
          <p:cNvPr id="15362" name="Picture 2" descr="C:\Users\ALATA\Desktop\bal hasadı 2014\DSC_03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4038600" cy="4214842"/>
          </a:xfrm>
          <a:prstGeom prst="rect">
            <a:avLst/>
          </a:prstGeom>
          <a:noFill/>
        </p:spPr>
      </p:pic>
      <p:pic>
        <p:nvPicPr>
          <p:cNvPr id="1536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28802"/>
            <a:ext cx="40386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00043.MTS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1714488"/>
            <a:ext cx="3929090" cy="4357718"/>
          </a:xfrm>
          <a:prstGeom prst="rect">
            <a:avLst/>
          </a:prstGeom>
        </p:spPr>
      </p:pic>
      <p:pic>
        <p:nvPicPr>
          <p:cNvPr id="6" name="00047.MTS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4929190" y="1714488"/>
            <a:ext cx="3929090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Peteklerin sağım </a:t>
            </a:r>
            <a:r>
              <a:rPr lang="tr-TR" dirty="0" err="1" smtClean="0"/>
              <a:t>makinasında</a:t>
            </a:r>
            <a:r>
              <a:rPr lang="tr-TR" dirty="0" smtClean="0"/>
              <a:t> süzülmesi ve tenekelere alınması</a:t>
            </a:r>
            <a:endParaRPr lang="tr-T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050"/>
            <a:ext cx="475774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200" y="1600200"/>
            <a:ext cx="36276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ChangeArrowheads="1"/>
          </p:cNvSpPr>
          <p:nvPr/>
        </p:nvSpPr>
        <p:spPr bwMode="auto">
          <a:xfrm>
            <a:off x="633046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584" tIns="50292" rIns="100584" bIns="50292" anchor="ctr"/>
          <a:lstStyle/>
          <a:p>
            <a:pPr algn="ctr" defTabSz="1006475">
              <a:spcBef>
                <a:spcPct val="0"/>
              </a:spcBef>
            </a:pPr>
            <a:r>
              <a:rPr lang="tr-TR" sz="4800">
                <a:solidFill>
                  <a:schemeClr val="tx2"/>
                </a:solidFill>
              </a:rPr>
              <a:t>Bal Hasadı</a:t>
            </a:r>
          </a:p>
        </p:txBody>
      </p:sp>
      <p:sp>
        <p:nvSpPr>
          <p:cNvPr id="388099" name="Text Box 3"/>
          <p:cNvSpPr txBox="1">
            <a:spLocks noChangeArrowheads="1"/>
          </p:cNvSpPr>
          <p:nvPr/>
        </p:nvSpPr>
        <p:spPr bwMode="auto">
          <a:xfrm>
            <a:off x="914400" y="1676401"/>
            <a:ext cx="696350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492369" y="2057401"/>
            <a:ext cx="8018585" cy="39703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76250" indent="-476250">
              <a:buFont typeface="Wingdings" pitchFamily="2" charset="2"/>
              <a:buChar char="ü"/>
            </a:pPr>
            <a:r>
              <a:rPr lang="tr-TR" sz="4200"/>
              <a:t>Hasat edilen ballar süzme veya petekli olarak pazara sunulabilirler.</a:t>
            </a:r>
          </a:p>
          <a:p>
            <a:pPr marL="476250" indent="-476250">
              <a:buFont typeface="Wingdings" pitchFamily="2" charset="2"/>
              <a:buChar char="ü"/>
            </a:pPr>
            <a:r>
              <a:rPr lang="tr-TR" sz="4200"/>
              <a:t>Süzülen petekler tekrar kovanlara geri verilerek arıların temizlemeleri sağlanır.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95300"/>
            <a:ext cx="657229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TEŞEKKÜRLER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BAL HASADI</a:t>
            </a:r>
            <a:endParaRPr lang="tr-TR" dirty="0"/>
          </a:p>
        </p:txBody>
      </p:sp>
      <p:pic>
        <p:nvPicPr>
          <p:cNvPr id="11266" name="Picture 2" descr="C:\Users\ALATA\Desktop\bal hasadı 2014\_MG_78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00174"/>
            <a:ext cx="4038600" cy="4643470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428628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ChangeArrowheads="1"/>
          </p:cNvSpPr>
          <p:nvPr/>
        </p:nvSpPr>
        <p:spPr bwMode="auto">
          <a:xfrm>
            <a:off x="633046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584" tIns="50292" rIns="100584" bIns="50292" anchor="ctr"/>
          <a:lstStyle/>
          <a:p>
            <a:pPr algn="ctr" defTabSz="1006475">
              <a:spcBef>
                <a:spcPct val="0"/>
              </a:spcBef>
            </a:pPr>
            <a:r>
              <a:rPr lang="tr-TR" sz="4800">
                <a:solidFill>
                  <a:schemeClr val="tx2"/>
                </a:solidFill>
              </a:rPr>
              <a:t>Bal Hasad Dönemi</a:t>
            </a:r>
          </a:p>
        </p:txBody>
      </p:sp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914400" y="1676401"/>
            <a:ext cx="696350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1125416" y="2057401"/>
            <a:ext cx="7385538" cy="46166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76250" indent="-476250">
              <a:buFont typeface="Wingdings" pitchFamily="2" charset="2"/>
              <a:buChar char="Ø"/>
            </a:pPr>
            <a:r>
              <a:rPr lang="tr-TR" sz="4200"/>
              <a:t>Bölgeler göre değişmekle birlikte genelde Eylül ayı içerisinde yapılır.</a:t>
            </a:r>
          </a:p>
          <a:p>
            <a:pPr marL="476250" indent="-476250">
              <a:buFont typeface="Wingdings" pitchFamily="2" charset="2"/>
              <a:buChar char="Ø"/>
            </a:pPr>
            <a:r>
              <a:rPr lang="tr-TR" sz="4200"/>
              <a:t>Gerektiği durumlarda yılda birkaç defa ve farklı zamanlarda da hasat yapılabilir.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20140717_11122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750075"/>
            <a:ext cx="7286676" cy="5465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1026"/>
          <p:cNvSpPr>
            <a:spLocks noChangeArrowheads="1"/>
          </p:cNvSpPr>
          <p:nvPr/>
        </p:nvSpPr>
        <p:spPr bwMode="auto">
          <a:xfrm>
            <a:off x="633046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584" tIns="50292" rIns="100584" bIns="50292" anchor="ctr"/>
          <a:lstStyle/>
          <a:p>
            <a:pPr algn="ctr" defTabSz="1006475">
              <a:spcBef>
                <a:spcPct val="0"/>
              </a:spcBef>
            </a:pPr>
            <a:r>
              <a:rPr lang="tr-TR" sz="4800">
                <a:solidFill>
                  <a:schemeClr val="tx2"/>
                </a:solidFill>
              </a:rPr>
              <a:t>Bal Hasat Zamanı</a:t>
            </a:r>
          </a:p>
        </p:txBody>
      </p:sp>
      <p:sp>
        <p:nvSpPr>
          <p:cNvPr id="379907" name="Text Box 1027"/>
          <p:cNvSpPr txBox="1">
            <a:spLocks noChangeArrowheads="1"/>
          </p:cNvSpPr>
          <p:nvPr/>
        </p:nvSpPr>
        <p:spPr bwMode="auto">
          <a:xfrm>
            <a:off x="914400" y="1676401"/>
            <a:ext cx="696350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379908" name="Text Box 1028"/>
          <p:cNvSpPr txBox="1">
            <a:spLocks noChangeArrowheads="1"/>
          </p:cNvSpPr>
          <p:nvPr/>
        </p:nvSpPr>
        <p:spPr bwMode="auto">
          <a:xfrm>
            <a:off x="1125415" y="2057401"/>
            <a:ext cx="7104185" cy="46166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76250" indent="-476250">
              <a:buFont typeface="Wingdings" pitchFamily="2" charset="2"/>
              <a:buChar char="ü"/>
            </a:pPr>
            <a:r>
              <a:rPr lang="tr-TR" sz="4200"/>
              <a:t>Peteğin 2/3’ü sırlandığı zaman petekler hasada gelmiş demektir.</a:t>
            </a:r>
          </a:p>
          <a:p>
            <a:pPr marL="476250" indent="-476250">
              <a:buFont typeface="Wingdings" pitchFamily="2" charset="2"/>
              <a:buChar char="ü"/>
            </a:pPr>
            <a:r>
              <a:rPr lang="tr-TR" sz="4200"/>
              <a:t>Erken hasat edilen ballarda su oranı yüksek olacağı için balın kalitesi düşecek ve balda bozulma olacaktır.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Peteklerin kovandan alınması</a:t>
            </a:r>
            <a:endParaRPr lang="tr-T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038600" cy="428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İçerik Yer Tutucusu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525963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2291" name="Picture 3" descr="C:\Users\ALATA\Desktop\bal hasadı 2014\DSC_01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43050"/>
            <a:ext cx="4714876" cy="4500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00002.MTS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2500" y="642918"/>
            <a:ext cx="783434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Çekilen peteklerin sağım çadırına taşınması</a:t>
            </a:r>
            <a:endParaRPr lang="tr-TR" dirty="0"/>
          </a:p>
        </p:txBody>
      </p:sp>
      <p:pic>
        <p:nvPicPr>
          <p:cNvPr id="13314" name="Picture 2" descr="C:\Users\ALATA\Desktop\bal hasadı 2014\DSC_01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85926"/>
            <a:ext cx="4038600" cy="4000527"/>
          </a:xfrm>
          <a:prstGeom prst="rect">
            <a:avLst/>
          </a:prstGeom>
          <a:noFill/>
        </p:spPr>
      </p:pic>
      <p:pic>
        <p:nvPicPr>
          <p:cNvPr id="13316" name="Picture 4" descr="C:\Users\ALATA\Desktop\bal hasadı 2014\_MG_79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57364"/>
            <a:ext cx="403860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Peteklerde sır alma</a:t>
            </a:r>
            <a:endParaRPr lang="tr-T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1612"/>
            <a:ext cx="4038600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 descr="C:\Users\ALATA\Desktop\bal hasadı 2014\DSC_03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43050"/>
            <a:ext cx="403860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104</Words>
  <Application>Microsoft Office PowerPoint</Application>
  <PresentationFormat>Ekran Gösterisi (4:3)</PresentationFormat>
  <Paragraphs>17</Paragraphs>
  <Slides>18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Ofis Teması</vt:lpstr>
      <vt:lpstr>Slayt 1</vt:lpstr>
      <vt:lpstr>BAL HASADI</vt:lpstr>
      <vt:lpstr>Slayt 3</vt:lpstr>
      <vt:lpstr>Slayt 4</vt:lpstr>
      <vt:lpstr>Slayt 5</vt:lpstr>
      <vt:lpstr>Peteklerin kovandan alınması</vt:lpstr>
      <vt:lpstr>Slayt 7</vt:lpstr>
      <vt:lpstr>Çekilen peteklerin sağım çadırına taşınması</vt:lpstr>
      <vt:lpstr>Peteklerde sır alma</vt:lpstr>
      <vt:lpstr>Slayt 10</vt:lpstr>
      <vt:lpstr>Peteklerin sağım makinasına yerleştirilmesi</vt:lpstr>
      <vt:lpstr>Slayt 12</vt:lpstr>
      <vt:lpstr>Peteklerin sağım makinasında süzülmesi ve tenekelere alınması</vt:lpstr>
      <vt:lpstr>Slayt 14</vt:lpstr>
      <vt:lpstr>Slayt 15</vt:lpstr>
      <vt:lpstr>TEŞEKKÜRLER</vt:lpstr>
      <vt:lpstr>Slayt 17</vt:lpstr>
      <vt:lpstr>Slayt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yaykur</dc:creator>
  <cp:lastModifiedBy>ALATA</cp:lastModifiedBy>
  <cp:revision>109</cp:revision>
  <dcterms:created xsi:type="dcterms:W3CDTF">2013-05-17T08:31:37Z</dcterms:created>
  <dcterms:modified xsi:type="dcterms:W3CDTF">2014-10-13T20:42:58Z</dcterms:modified>
</cp:coreProperties>
</file>