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11" r:id="rId3"/>
    <p:sldId id="312" r:id="rId4"/>
    <p:sldId id="313" r:id="rId5"/>
    <p:sldId id="314" r:id="rId6"/>
    <p:sldId id="317" r:id="rId7"/>
    <p:sldId id="321" r:id="rId8"/>
    <p:sldId id="322" r:id="rId9"/>
    <p:sldId id="323" r:id="rId10"/>
    <p:sldId id="325" r:id="rId11"/>
    <p:sldId id="326" r:id="rId12"/>
    <p:sldId id="327" r:id="rId13"/>
    <p:sldId id="331" r:id="rId14"/>
    <p:sldId id="328" r:id="rId15"/>
    <p:sldId id="330" r:id="rId16"/>
    <p:sldId id="329" r:id="rId17"/>
    <p:sldId id="332" r:id="rId18"/>
    <p:sldId id="333" r:id="rId19"/>
    <p:sldId id="315" r:id="rId20"/>
    <p:sldId id="316" r:id="rId21"/>
    <p:sldId id="319" r:id="rId22"/>
    <p:sldId id="320" r:id="rId23"/>
    <p:sldId id="285" r:id="rId24"/>
    <p:sldId id="286" r:id="rId25"/>
    <p:sldId id="287" r:id="rId26"/>
    <p:sldId id="288" r:id="rId2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620"/>
    <p:restoredTop sz="94660"/>
  </p:normalViewPr>
  <p:slideViewPr>
    <p:cSldViewPr>
      <p:cViewPr varScale="1">
        <p:scale>
          <a:sx n="73" d="100"/>
          <a:sy n="73" d="100"/>
        </p:scale>
        <p:origin x="-1296" y="-10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pPr/>
              <a:t>15.10.2014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pPr/>
              <a:t>15.10.2014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pPr/>
              <a:t>15.10.2014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pPr/>
              <a:t>15.10.2014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pPr/>
              <a:t>15.10.2014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pPr/>
              <a:t>15.10.2014</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pPr/>
              <a:t>15.10.2014</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pPr/>
              <a:t>15.10.2014</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pPr/>
              <a:t>15.10.2014</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pPr/>
              <a:t>15.10.2014</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pPr/>
              <a:t>15.10.2014</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pPr/>
              <a:t>15.10.2014</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Metin kutusu 1"/>
          <p:cNvSpPr txBox="1"/>
          <p:nvPr/>
        </p:nvSpPr>
        <p:spPr>
          <a:xfrm>
            <a:off x="539552" y="1700808"/>
            <a:ext cx="3888432" cy="2308324"/>
          </a:xfrm>
          <a:prstGeom prst="rect">
            <a:avLst/>
          </a:prstGeom>
          <a:noFill/>
        </p:spPr>
        <p:txBody>
          <a:bodyPr wrap="square" rtlCol="0">
            <a:spAutoFit/>
          </a:bodyPr>
          <a:lstStyle/>
          <a:p>
            <a:r>
              <a:rPr lang="tr-TR" sz="4800" b="1" dirty="0" smtClean="0">
                <a:solidFill>
                  <a:schemeClr val="bg1"/>
                </a:solidFill>
              </a:rPr>
              <a:t>BALIN YAPISI VE ANALİZLERİ</a:t>
            </a:r>
          </a:p>
        </p:txBody>
      </p:sp>
    </p:spTree>
    <p:extLst>
      <p:ext uri="{BB962C8B-B14F-4D97-AF65-F5344CB8AC3E}">
        <p14:creationId xmlns="" xmlns:p14="http://schemas.microsoft.com/office/powerpoint/2010/main" val="4224484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BALIN ANALİZİ</a:t>
            </a:r>
            <a:endParaRPr lang="tr-TR" dirty="0"/>
          </a:p>
        </p:txBody>
      </p:sp>
      <p:sp>
        <p:nvSpPr>
          <p:cNvPr id="3" name="2 İçerik Yer Tutucusu"/>
          <p:cNvSpPr>
            <a:spLocks noGrp="1"/>
          </p:cNvSpPr>
          <p:nvPr>
            <p:ph idx="1"/>
          </p:nvPr>
        </p:nvSpPr>
        <p:spPr/>
        <p:txBody>
          <a:bodyPr>
            <a:normAutofit/>
          </a:bodyPr>
          <a:lstStyle/>
          <a:p>
            <a:r>
              <a:rPr lang="tr-TR" dirty="0" smtClean="0"/>
              <a:t>POLEN NİŞASTA İÇERİRMİ?</a:t>
            </a:r>
          </a:p>
          <a:p>
            <a:r>
              <a:rPr lang="tr-TR" dirty="0" smtClean="0"/>
              <a:t>Polenin içerdiği nişasta ile diğer nişastaları (soya,patates, fasulye, mısır vb.)</a:t>
            </a:r>
          </a:p>
          <a:p>
            <a:r>
              <a:rPr lang="tr-TR" dirty="0" smtClean="0"/>
              <a:t>birbirinden ayırmak mikroskop altında mümkündür. </a:t>
            </a:r>
          </a:p>
          <a:p>
            <a:r>
              <a:rPr lang="tr-TR" dirty="0" smtClean="0"/>
              <a:t>En belirgin fark boyutlarda olup, polen nişastası bir birim iken, diğer nişastalar en az 100 birim büyüklüktedir .</a:t>
            </a: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BALIN ANALİZİ</a:t>
            </a:r>
            <a:endParaRPr lang="tr-TR" dirty="0"/>
          </a:p>
        </p:txBody>
      </p:sp>
      <p:sp>
        <p:nvSpPr>
          <p:cNvPr id="3" name="2 İçerik Yer Tutucusu"/>
          <p:cNvSpPr>
            <a:spLocks noGrp="1"/>
          </p:cNvSpPr>
          <p:nvPr>
            <p:ph idx="1"/>
          </p:nvPr>
        </p:nvSpPr>
        <p:spPr/>
        <p:txBody>
          <a:bodyPr>
            <a:normAutofit fontScale="77500" lnSpcReduction="20000"/>
          </a:bodyPr>
          <a:lstStyle/>
          <a:p>
            <a:r>
              <a:rPr lang="tr-TR" dirty="0" smtClean="0"/>
              <a:t>NEDEN ARICI ARISINA NİŞASTA VERİR?</a:t>
            </a:r>
          </a:p>
          <a:p>
            <a:r>
              <a:rPr lang="tr-TR" dirty="0" smtClean="0"/>
              <a:t> </a:t>
            </a:r>
            <a:r>
              <a:rPr lang="tr-TR" dirty="0" smtClean="0"/>
              <a:t>Koloninin yavru gelişmesi döneminde, erken ilkbaharda</a:t>
            </a:r>
          </a:p>
          <a:p>
            <a:pPr>
              <a:buNone/>
            </a:pPr>
            <a:r>
              <a:rPr lang="tr-TR" dirty="0" smtClean="0"/>
              <a:t>ya da geç sonbaharda, nektar ve polen akımının olmadığı</a:t>
            </a:r>
          </a:p>
          <a:p>
            <a:pPr>
              <a:buNone/>
            </a:pPr>
            <a:r>
              <a:rPr lang="tr-TR" dirty="0" smtClean="0"/>
              <a:t>veya ihtiyacı karşılayamadığı zamanlarda ilave besleme</a:t>
            </a:r>
          </a:p>
          <a:p>
            <a:pPr>
              <a:buNone/>
            </a:pPr>
            <a:r>
              <a:rPr lang="tr-TR" dirty="0" smtClean="0"/>
              <a:t>koloninin beslenmesine yardımcı olabilir ya da koloniyi</a:t>
            </a:r>
          </a:p>
          <a:p>
            <a:pPr>
              <a:buNone/>
            </a:pPr>
            <a:r>
              <a:rPr lang="tr-TR" dirty="0" smtClean="0"/>
              <a:t>güçlü ve üretken kılabilir .</a:t>
            </a:r>
          </a:p>
          <a:p>
            <a:pPr>
              <a:buNone/>
            </a:pPr>
            <a:r>
              <a:rPr lang="tr-TR" dirty="0" smtClean="0"/>
              <a:t>• Fakat bazı üreticiler daha fazla bal veya daha fazla</a:t>
            </a:r>
          </a:p>
          <a:p>
            <a:pPr>
              <a:buNone/>
            </a:pPr>
            <a:r>
              <a:rPr lang="tr-TR" dirty="0" smtClean="0"/>
              <a:t>kazanç elde etmek için nektar akışının yoğun olduğu</a:t>
            </a:r>
          </a:p>
          <a:p>
            <a:pPr>
              <a:buNone/>
            </a:pPr>
            <a:r>
              <a:rPr lang="tr-TR" dirty="0" smtClean="0"/>
              <a:t>dönemlerde arılarına aşırı şeker şurubu yüklemesi</a:t>
            </a:r>
          </a:p>
          <a:p>
            <a:pPr>
              <a:buNone/>
            </a:pPr>
            <a:r>
              <a:rPr lang="tr-TR" dirty="0" smtClean="0"/>
              <a:t>yaparak, yapay bal elde etmekte ve bunu doğal bal adı</a:t>
            </a:r>
          </a:p>
          <a:p>
            <a:pPr>
              <a:buNone/>
            </a:pPr>
            <a:r>
              <a:rPr lang="tr-TR" dirty="0" smtClean="0"/>
              <a:t>altında pazarlayabilmektedir.</a:t>
            </a:r>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SAHTE BAL</a:t>
            </a:r>
            <a:endParaRPr lang="tr-TR" dirty="0"/>
          </a:p>
        </p:txBody>
      </p:sp>
      <p:sp>
        <p:nvSpPr>
          <p:cNvPr id="3" name="2 İçerik Yer Tutucusu"/>
          <p:cNvSpPr>
            <a:spLocks noGrp="1"/>
          </p:cNvSpPr>
          <p:nvPr>
            <p:ph idx="1"/>
          </p:nvPr>
        </p:nvSpPr>
        <p:spPr/>
        <p:txBody>
          <a:bodyPr/>
          <a:lstStyle/>
          <a:p>
            <a:r>
              <a:rPr lang="tr-TR" dirty="0" smtClean="0"/>
              <a:t>Ancak, sürekli şeker şurubu yüklemesi yapılarak, bir başka deyişle arıya</a:t>
            </a:r>
          </a:p>
          <a:p>
            <a:r>
              <a:rPr lang="tr-TR" dirty="0" smtClean="0"/>
              <a:t>Sürekli şeker şurubu yedirilerek, kolay şekilde bal üretimi kabul edilebilir bir uygulama değildir. Bu yolla üretilen bal, „„sahte bal‟‟ sayılmaktadır.</a:t>
            </a:r>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SAHTE BAL</a:t>
            </a:r>
            <a:endParaRPr lang="tr-TR" dirty="0"/>
          </a:p>
        </p:txBody>
      </p:sp>
      <p:sp>
        <p:nvSpPr>
          <p:cNvPr id="3" name="2 İçerik Yer Tutucusu"/>
          <p:cNvSpPr>
            <a:spLocks noGrp="1"/>
          </p:cNvSpPr>
          <p:nvPr>
            <p:ph idx="1"/>
          </p:nvPr>
        </p:nvSpPr>
        <p:spPr/>
        <p:txBody>
          <a:bodyPr/>
          <a:lstStyle/>
          <a:p>
            <a:r>
              <a:rPr lang="tr-TR" dirty="0" smtClean="0"/>
              <a:t>Sahte balın ana maddesini glikoz şurubu yani bir tür şeker oluşturuyor. Glikoz şurubuna su ve bal aromasının eklenmesiyle de sahte bal elde edilmiş oluyor. Gerçek ve sahte bal arasındaki fark ancak </a:t>
            </a:r>
            <a:r>
              <a:rPr lang="tr-TR" dirty="0" err="1" smtClean="0"/>
              <a:t>laboratuvar</a:t>
            </a:r>
            <a:r>
              <a:rPr lang="tr-TR" dirty="0" smtClean="0"/>
              <a:t> ortamında yapılan analizler sonrasında belirlenebiliyor</a:t>
            </a:r>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HMF ANALİZİ</a:t>
            </a:r>
            <a:endParaRPr lang="tr-TR" dirty="0"/>
          </a:p>
        </p:txBody>
      </p:sp>
      <p:sp>
        <p:nvSpPr>
          <p:cNvPr id="3" name="2 İçerik Yer Tutucusu"/>
          <p:cNvSpPr>
            <a:spLocks noGrp="1"/>
          </p:cNvSpPr>
          <p:nvPr>
            <p:ph idx="1"/>
          </p:nvPr>
        </p:nvSpPr>
        <p:spPr/>
        <p:txBody>
          <a:bodyPr>
            <a:normAutofit fontScale="92500" lnSpcReduction="10000"/>
          </a:bodyPr>
          <a:lstStyle/>
          <a:p>
            <a:r>
              <a:rPr lang="tr-TR" dirty="0" smtClean="0"/>
              <a:t>Ayrıca şekerin </a:t>
            </a:r>
            <a:r>
              <a:rPr lang="tr-TR" dirty="0" err="1" smtClean="0"/>
              <a:t>inversiyonu</a:t>
            </a:r>
            <a:r>
              <a:rPr lang="tr-TR" dirty="0" smtClean="0"/>
              <a:t> sonucu oluşan, </a:t>
            </a:r>
            <a:r>
              <a:rPr lang="tr-TR" dirty="0" err="1" smtClean="0"/>
              <a:t>invert</a:t>
            </a:r>
            <a:r>
              <a:rPr lang="tr-TR" dirty="0" smtClean="0"/>
              <a:t> şeker şurubunun bir miktar saf bala katılımıyla hazırlanan bal „„suni bal‟‟ olarak bilinmektedir. Isıtılma etkisi ile suni balların </a:t>
            </a:r>
            <a:r>
              <a:rPr lang="tr-TR" dirty="0" err="1" smtClean="0"/>
              <a:t>hidroksimetil</a:t>
            </a:r>
            <a:r>
              <a:rPr lang="tr-TR" dirty="0" smtClean="0"/>
              <a:t> </a:t>
            </a:r>
            <a:r>
              <a:rPr lang="tr-TR" dirty="0" err="1" smtClean="0"/>
              <a:t>furfural</a:t>
            </a:r>
            <a:r>
              <a:rPr lang="tr-TR" dirty="0" smtClean="0"/>
              <a:t> (HMF)  içeriği arttığı ve diyastaz sayısı</a:t>
            </a:r>
          </a:p>
          <a:p>
            <a:r>
              <a:rPr lang="tr-TR" dirty="0" smtClean="0"/>
              <a:t>düştüğü için, bu ballar kolayca tespit edilebilmektedir </a:t>
            </a:r>
            <a:r>
              <a:rPr lang="tr-TR" dirty="0" smtClean="0"/>
              <a:t>.</a:t>
            </a:r>
            <a:r>
              <a:rPr lang="tr-TR" dirty="0" smtClean="0"/>
              <a:t>Uygulanan ısıl işlem tespit edilmektedir.</a:t>
            </a:r>
            <a:r>
              <a:rPr lang="tr-TR" dirty="0" smtClean="0"/>
              <a:t>Tağşiş </a:t>
            </a:r>
            <a:r>
              <a:rPr lang="tr-TR" dirty="0" smtClean="0"/>
              <a:t>balın üretimi veya işlenmesi sırasında bala endüstriyel şurup veya şeker gibi bazı tatlandırıcılar katılarak da yapılmaktadır .</a:t>
            </a:r>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BALDA PARTİKÜL ANALİZİ</a:t>
            </a:r>
            <a:endParaRPr lang="tr-TR" dirty="0"/>
          </a:p>
        </p:txBody>
      </p:sp>
      <p:sp>
        <p:nvSpPr>
          <p:cNvPr id="3" name="2 İçerik Yer Tutucusu"/>
          <p:cNvSpPr>
            <a:spLocks noGrp="1"/>
          </p:cNvSpPr>
          <p:nvPr>
            <p:ph idx="1"/>
          </p:nvPr>
        </p:nvSpPr>
        <p:spPr/>
        <p:txBody>
          <a:bodyPr>
            <a:normAutofit lnSpcReduction="10000"/>
          </a:bodyPr>
          <a:lstStyle/>
          <a:p>
            <a:r>
              <a:rPr lang="tr-TR" dirty="0" smtClean="0"/>
              <a:t>Doğal bal, içerdiği yoğun Şeker ortamı ve </a:t>
            </a:r>
            <a:r>
              <a:rPr lang="tr-TR" dirty="0" err="1" smtClean="0"/>
              <a:t>antimikrobiyal</a:t>
            </a:r>
            <a:r>
              <a:rPr lang="tr-TR" dirty="0" smtClean="0"/>
              <a:t> etkisi nedeni ile doğal olarak da kendi sterilliğini  koruyabilmekte ve bakteri, </a:t>
            </a:r>
            <a:r>
              <a:rPr lang="tr-TR" dirty="0" err="1" smtClean="0"/>
              <a:t>fungus</a:t>
            </a:r>
            <a:r>
              <a:rPr lang="tr-TR" dirty="0" smtClean="0"/>
              <a:t> ya da </a:t>
            </a:r>
            <a:r>
              <a:rPr lang="tr-TR" dirty="0" err="1" smtClean="0"/>
              <a:t>protozoonlar</a:t>
            </a:r>
            <a:r>
              <a:rPr lang="tr-TR" dirty="0" smtClean="0"/>
              <a:t>  bal içerisindeki yoğun </a:t>
            </a:r>
            <a:r>
              <a:rPr lang="tr-TR" dirty="0" err="1" smtClean="0"/>
              <a:t>ozmotik</a:t>
            </a:r>
            <a:r>
              <a:rPr lang="tr-TR" dirty="0" smtClean="0"/>
              <a:t> basınç nedeniyle üretken durumda bulunamamaktadır.</a:t>
            </a:r>
          </a:p>
          <a:p>
            <a:r>
              <a:rPr lang="tr-TR" dirty="0" smtClean="0"/>
              <a:t> Fakat, tağşişli bal ya da şeker solüsyonları,</a:t>
            </a:r>
          </a:p>
          <a:p>
            <a:r>
              <a:rPr lang="tr-TR" dirty="0" smtClean="0"/>
              <a:t>bakterilere doğal balın gösterdiği etkiyi</a:t>
            </a:r>
          </a:p>
          <a:p>
            <a:r>
              <a:rPr lang="tr-TR" dirty="0" smtClean="0"/>
              <a:t>gösteremezler</a:t>
            </a:r>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BALDA PATİKÜL ANALİZİ</a:t>
            </a:r>
            <a:endParaRPr lang="tr-TR" dirty="0"/>
          </a:p>
        </p:txBody>
      </p:sp>
      <p:sp>
        <p:nvSpPr>
          <p:cNvPr id="3" name="2 İçerik Yer Tutucusu"/>
          <p:cNvSpPr>
            <a:spLocks noGrp="1"/>
          </p:cNvSpPr>
          <p:nvPr>
            <p:ph idx="1"/>
          </p:nvPr>
        </p:nvSpPr>
        <p:spPr/>
        <p:txBody>
          <a:bodyPr>
            <a:normAutofit/>
          </a:bodyPr>
          <a:lstStyle/>
          <a:p>
            <a:r>
              <a:rPr lang="tr-TR" dirty="0" smtClean="0"/>
              <a:t>Balda gıda katkı maddeleri de dahil olmak üzere dışarıdan hiçbir madde katılamaz. </a:t>
            </a:r>
          </a:p>
          <a:p>
            <a:r>
              <a:rPr lang="tr-TR" dirty="0" smtClean="0"/>
              <a:t> Bal doğal bileşiminde bulunmayan organik ve/veya inorganik maddelerden ari olmalıdır. </a:t>
            </a:r>
          </a:p>
          <a:p>
            <a:r>
              <a:rPr lang="tr-TR" dirty="0" smtClean="0"/>
              <a:t>İnsan sağlığını tehdit eden hiçbir patojen </a:t>
            </a:r>
            <a:r>
              <a:rPr lang="tr-TR" dirty="0" err="1" smtClean="0"/>
              <a:t>mikroorga</a:t>
            </a:r>
            <a:r>
              <a:rPr lang="tr-TR" dirty="0" smtClean="0"/>
              <a:t>-</a:t>
            </a:r>
            <a:r>
              <a:rPr lang="tr-TR" dirty="0" err="1" smtClean="0"/>
              <a:t>nizma</a:t>
            </a:r>
            <a:r>
              <a:rPr lang="tr-TR" dirty="0" smtClean="0"/>
              <a:t>,parazit ve/veya parazit </a:t>
            </a:r>
          </a:p>
          <a:p>
            <a:r>
              <a:rPr lang="tr-TR" dirty="0" smtClean="0"/>
              <a:t>Yumurtası bulunamaz,</a:t>
            </a:r>
            <a:endParaRPr lang="tr-T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BALIN ÖZGÜL AĞIRLIĞI</a:t>
            </a:r>
            <a:endParaRPr lang="tr-TR" dirty="0"/>
          </a:p>
        </p:txBody>
      </p:sp>
      <p:sp>
        <p:nvSpPr>
          <p:cNvPr id="3" name="2 İçerik Yer Tutucusu"/>
          <p:cNvSpPr>
            <a:spLocks noGrp="1"/>
          </p:cNvSpPr>
          <p:nvPr>
            <p:ph idx="1"/>
          </p:nvPr>
        </p:nvSpPr>
        <p:spPr/>
        <p:txBody>
          <a:bodyPr>
            <a:normAutofit fontScale="92500" lnSpcReduction="10000"/>
          </a:bodyPr>
          <a:lstStyle/>
          <a:p>
            <a:r>
              <a:rPr lang="tr-TR" dirty="0" smtClean="0"/>
              <a:t>Balın özgül </a:t>
            </a:r>
            <a:r>
              <a:rPr lang="tr-TR" dirty="0" err="1" smtClean="0"/>
              <a:t>ağırlığıiçerisindeki</a:t>
            </a:r>
            <a:r>
              <a:rPr lang="tr-TR" dirty="0" smtClean="0"/>
              <a:t> su miktarı ve sıcaklığa bağlı olup 20 </a:t>
            </a:r>
            <a:r>
              <a:rPr lang="tr-TR" dirty="0" err="1" smtClean="0"/>
              <a:t>C’de</a:t>
            </a:r>
            <a:r>
              <a:rPr lang="tr-TR" dirty="0" smtClean="0"/>
              <a:t> ölçüldüğünde1.41-1.45gr/cm3 gelmektedir.Bu özelliğinden faydalanarak içerisindeki nem </a:t>
            </a:r>
            <a:r>
              <a:rPr lang="tr-TR" dirty="0" err="1" smtClean="0"/>
              <a:t>iktarı</a:t>
            </a:r>
            <a:r>
              <a:rPr lang="tr-TR" dirty="0" smtClean="0"/>
              <a:t> ölçülebilmektedir.</a:t>
            </a:r>
          </a:p>
          <a:p>
            <a:r>
              <a:rPr lang="tr-TR" dirty="0" smtClean="0"/>
              <a:t>Balın olgunlaşması esnasında bal arıları tarafından salgılanan </a:t>
            </a:r>
            <a:r>
              <a:rPr lang="tr-TR" dirty="0" err="1" smtClean="0"/>
              <a:t>diastaz</a:t>
            </a:r>
            <a:r>
              <a:rPr lang="tr-TR" dirty="0" smtClean="0"/>
              <a:t> ısı ile kolayca parçalanabilmektedir.</a:t>
            </a:r>
            <a:r>
              <a:rPr lang="tr-TR" dirty="0" err="1" smtClean="0"/>
              <a:t>Diastaz</a:t>
            </a:r>
            <a:r>
              <a:rPr lang="tr-TR" dirty="0" smtClean="0"/>
              <a:t> sayısı yapılan analizlerde çok kolay saptanmakta,balın ısıl işleme tabi olup olmadığını </a:t>
            </a:r>
            <a:r>
              <a:rPr lang="tr-TR" dirty="0" err="1" smtClean="0"/>
              <a:t>belrtmektedir</a:t>
            </a:r>
            <a:r>
              <a:rPr lang="tr-TR" dirty="0" smtClean="0"/>
              <a:t>.</a:t>
            </a:r>
            <a:endParaRPr lang="tr-T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BALIN PH ‘SI</a:t>
            </a:r>
            <a:endParaRPr lang="tr-TR" dirty="0"/>
          </a:p>
        </p:txBody>
      </p:sp>
      <p:sp>
        <p:nvSpPr>
          <p:cNvPr id="3" name="2 İçerik Yer Tutucusu"/>
          <p:cNvSpPr>
            <a:spLocks noGrp="1"/>
          </p:cNvSpPr>
          <p:nvPr>
            <p:ph idx="1"/>
          </p:nvPr>
        </p:nvSpPr>
        <p:spPr/>
        <p:txBody>
          <a:bodyPr>
            <a:normAutofit fontScale="92500"/>
          </a:bodyPr>
          <a:lstStyle/>
          <a:p>
            <a:r>
              <a:rPr lang="tr-TR" dirty="0" smtClean="0"/>
              <a:t>Balın PH değeri ortalama 3.7-4.5 arasında </a:t>
            </a:r>
            <a:r>
              <a:rPr lang="tr-TR" dirty="0" err="1" smtClean="0"/>
              <a:t>değişmketedir</a:t>
            </a:r>
            <a:r>
              <a:rPr lang="tr-TR" dirty="0" smtClean="0"/>
              <a:t>.Balın </a:t>
            </a:r>
            <a:r>
              <a:rPr lang="tr-TR" dirty="0" err="1" smtClean="0"/>
              <a:t>asitliğimikroorganizmalara</a:t>
            </a:r>
            <a:r>
              <a:rPr lang="tr-TR" dirty="0" smtClean="0"/>
              <a:t> karşı kararlılığı arttırırken arılar bala formik asit ilave ederek balın olgunlaşmasını sağlamaktadır.</a:t>
            </a:r>
          </a:p>
          <a:p>
            <a:r>
              <a:rPr lang="tr-TR" dirty="0" smtClean="0"/>
              <a:t>Balda mineral madde miktarı %0.02-%1 arasında değişmektedir.Balda en fazla potasyum ,kalsiyum,</a:t>
            </a:r>
            <a:r>
              <a:rPr lang="tr-TR" dirty="0" err="1" smtClean="0"/>
              <a:t>fosforve</a:t>
            </a:r>
            <a:r>
              <a:rPr lang="tr-TR" dirty="0" smtClean="0"/>
              <a:t> az miktarda sodyum,klor,kükürt,</a:t>
            </a:r>
            <a:r>
              <a:rPr lang="tr-TR" dirty="0" err="1" smtClean="0"/>
              <a:t>mağnezyum</a:t>
            </a:r>
            <a:r>
              <a:rPr lang="tr-TR" dirty="0" smtClean="0"/>
              <a:t>,mangan,bakır,demir,çinko bulunmaktadır.</a:t>
            </a:r>
            <a:endParaRPr lang="tr-T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Başlık"/>
          <p:cNvSpPr>
            <a:spLocks noGrp="1"/>
          </p:cNvSpPr>
          <p:nvPr>
            <p:ph type="title"/>
          </p:nvPr>
        </p:nvSpPr>
        <p:spPr/>
        <p:txBody>
          <a:bodyPr>
            <a:normAutofit fontScale="90000"/>
          </a:bodyPr>
          <a:lstStyle/>
          <a:p>
            <a:r>
              <a:rPr lang="tr-TR" dirty="0" smtClean="0"/>
              <a:t>MUĞLA SITKI KOÇMAN ÜNİVERSİTESİ GIDA ANALİZ LABARATUVARI FİAT LİSTESİ</a:t>
            </a:r>
            <a:endParaRPr lang="tr-TR" dirty="0"/>
          </a:p>
        </p:txBody>
      </p:sp>
      <p:sp>
        <p:nvSpPr>
          <p:cNvPr id="6" name="5 İçerik Yer Tutucusu"/>
          <p:cNvSpPr>
            <a:spLocks noGrp="1"/>
          </p:cNvSpPr>
          <p:nvPr>
            <p:ph idx="1"/>
          </p:nvPr>
        </p:nvSpPr>
        <p:spPr/>
        <p:txBody>
          <a:bodyPr>
            <a:normAutofit fontScale="92500" lnSpcReduction="20000"/>
          </a:bodyPr>
          <a:lstStyle/>
          <a:p>
            <a:r>
              <a:rPr lang="tr-TR" dirty="0" smtClean="0"/>
              <a:t>1-Şeker profili                            70 </a:t>
            </a:r>
            <a:r>
              <a:rPr lang="tr-TR" dirty="0" err="1" smtClean="0"/>
              <a:t>tl</a:t>
            </a:r>
            <a:endParaRPr lang="tr-TR" dirty="0" smtClean="0"/>
          </a:p>
          <a:p>
            <a:r>
              <a:rPr lang="tr-TR" dirty="0" smtClean="0"/>
              <a:t>2-</a:t>
            </a:r>
            <a:r>
              <a:rPr lang="tr-TR" dirty="0" err="1" smtClean="0"/>
              <a:t>Prolin</a:t>
            </a:r>
            <a:r>
              <a:rPr lang="tr-TR" dirty="0" smtClean="0"/>
              <a:t>                                        45</a:t>
            </a:r>
          </a:p>
          <a:p>
            <a:r>
              <a:rPr lang="tr-TR" dirty="0" smtClean="0"/>
              <a:t>3-HMF				     45</a:t>
            </a:r>
          </a:p>
          <a:p>
            <a:r>
              <a:rPr lang="tr-TR" dirty="0" smtClean="0"/>
              <a:t>4-</a:t>
            </a:r>
            <a:r>
              <a:rPr lang="tr-TR" dirty="0" err="1" smtClean="0"/>
              <a:t>Diastaz</a:t>
            </a:r>
            <a:r>
              <a:rPr lang="tr-TR" dirty="0" smtClean="0"/>
              <a:t>			                45</a:t>
            </a:r>
          </a:p>
          <a:p>
            <a:r>
              <a:rPr lang="tr-TR" dirty="0" smtClean="0"/>
              <a:t>5-Polen ve polen tür tayini      100</a:t>
            </a:r>
          </a:p>
          <a:p>
            <a:r>
              <a:rPr lang="tr-TR" dirty="0" smtClean="0"/>
              <a:t>6-Nem				      10</a:t>
            </a:r>
          </a:p>
          <a:p>
            <a:r>
              <a:rPr lang="tr-TR" dirty="0" smtClean="0"/>
              <a:t>7-</a:t>
            </a:r>
            <a:r>
              <a:rPr lang="tr-TR" dirty="0" err="1" smtClean="0"/>
              <a:t>Ph</a:t>
            </a:r>
            <a:r>
              <a:rPr lang="tr-TR" dirty="0" smtClean="0"/>
              <a:t> ve serbestlik derecesi       10</a:t>
            </a:r>
          </a:p>
          <a:p>
            <a:r>
              <a:rPr lang="tr-TR" dirty="0" smtClean="0"/>
              <a:t>8 İletkenlik			      15</a:t>
            </a:r>
          </a:p>
          <a:p>
            <a:pPr>
              <a:buNone/>
            </a:pPr>
            <a:r>
              <a:rPr lang="tr-TR" dirty="0" smtClean="0"/>
              <a:t>		 </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half" idx="1"/>
          </p:nvPr>
        </p:nvSpPr>
        <p:spPr/>
        <p:txBody>
          <a:bodyPr/>
          <a:lstStyle/>
          <a:p>
            <a:endParaRPr lang="tr-TR" dirty="0"/>
          </a:p>
        </p:txBody>
      </p:sp>
      <p:sp>
        <p:nvSpPr>
          <p:cNvPr id="4" name="3 İçerik Yer Tutucusu"/>
          <p:cNvSpPr>
            <a:spLocks noGrp="1"/>
          </p:cNvSpPr>
          <p:nvPr>
            <p:ph sz="half" idx="2"/>
          </p:nvPr>
        </p:nvSpPr>
        <p:spPr/>
        <p:txBody>
          <a:bodyPr/>
          <a:lstStyle/>
          <a:p>
            <a:r>
              <a:rPr lang="tr-TR" dirty="0" smtClean="0"/>
              <a:t>Bal bünyesinde taşıdığı maddelerin farklılığı nedeniyle oldukça karmaşık bir yapıya sahiptir.Çeşitli yörelere ve elde ediliş zamanlarına göre oldukça farklı yapılar göstermektedir.</a:t>
            </a:r>
            <a:endParaRPr lang="tr-TR" dirty="0"/>
          </a:p>
        </p:txBody>
      </p:sp>
      <p:pic>
        <p:nvPicPr>
          <p:cNvPr id="2050" name="Picture 2" descr="C:\Users\ALATA\Desktop\indir (16).jpg"/>
          <p:cNvPicPr>
            <a:picLocks noChangeAspect="1" noChangeArrowheads="1"/>
          </p:cNvPicPr>
          <p:nvPr/>
        </p:nvPicPr>
        <p:blipFill>
          <a:blip r:embed="rId2"/>
          <a:srcRect/>
          <a:stretch>
            <a:fillRect/>
          </a:stretch>
        </p:blipFill>
        <p:spPr bwMode="auto">
          <a:xfrm>
            <a:off x="714348" y="2071678"/>
            <a:ext cx="3500462" cy="2714644"/>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10000"/>
          </a:bodyPr>
          <a:lstStyle/>
          <a:p>
            <a:r>
              <a:rPr lang="tr-TR" dirty="0" smtClean="0"/>
              <a:t>9-</a:t>
            </a:r>
            <a:r>
              <a:rPr lang="tr-TR" dirty="0" err="1" smtClean="0"/>
              <a:t>Sulfanamid</a:t>
            </a:r>
            <a:r>
              <a:rPr lang="tr-TR" dirty="0" smtClean="0"/>
              <a:t>  gurubu antibiyotikler      95</a:t>
            </a:r>
          </a:p>
          <a:p>
            <a:r>
              <a:rPr lang="tr-TR" dirty="0" smtClean="0"/>
              <a:t>10-</a:t>
            </a:r>
            <a:r>
              <a:rPr lang="tr-TR" dirty="0" err="1" smtClean="0"/>
              <a:t>Tetrasiklin</a:t>
            </a:r>
            <a:r>
              <a:rPr lang="tr-TR" dirty="0" smtClean="0"/>
              <a:t> gurubu </a:t>
            </a:r>
            <a:r>
              <a:rPr lang="tr-TR" dirty="0" err="1" smtClean="0"/>
              <a:t>abtibiyotikler</a:t>
            </a:r>
            <a:r>
              <a:rPr lang="tr-TR" dirty="0" smtClean="0"/>
              <a:t>        95</a:t>
            </a:r>
          </a:p>
          <a:p>
            <a:r>
              <a:rPr lang="tr-TR" dirty="0" smtClean="0"/>
              <a:t>11 </a:t>
            </a:r>
            <a:r>
              <a:rPr lang="tr-TR" dirty="0" err="1" smtClean="0"/>
              <a:t>Erythromycin</a:t>
            </a:r>
            <a:r>
              <a:rPr lang="tr-TR" dirty="0" smtClean="0"/>
              <a:t> gurubu ant.                   150</a:t>
            </a:r>
          </a:p>
          <a:p>
            <a:r>
              <a:rPr lang="tr-TR" dirty="0" smtClean="0"/>
              <a:t>12-</a:t>
            </a:r>
            <a:r>
              <a:rPr lang="tr-TR" dirty="0" err="1" smtClean="0"/>
              <a:t>Kloramfenikol</a:t>
            </a:r>
            <a:r>
              <a:rPr lang="tr-TR" dirty="0" smtClean="0"/>
              <a:t> gurubu antibiyotikler 125</a:t>
            </a:r>
          </a:p>
          <a:p>
            <a:r>
              <a:rPr lang="tr-TR" dirty="0" smtClean="0"/>
              <a:t>13-C4 şeker analizi				      100</a:t>
            </a:r>
          </a:p>
          <a:p>
            <a:r>
              <a:rPr lang="tr-TR" dirty="0" smtClean="0"/>
              <a:t>14-Naftalin					      100</a:t>
            </a:r>
          </a:p>
          <a:p>
            <a:r>
              <a:rPr lang="tr-TR" dirty="0" smtClean="0"/>
              <a:t>15 </a:t>
            </a:r>
            <a:r>
              <a:rPr lang="tr-TR" dirty="0" err="1" smtClean="0"/>
              <a:t>Nitrit</a:t>
            </a:r>
            <a:r>
              <a:rPr lang="tr-TR" dirty="0" smtClean="0"/>
              <a:t> ve Nitrat analizi		                50</a:t>
            </a:r>
          </a:p>
          <a:p>
            <a:r>
              <a:rPr lang="tr-TR" dirty="0" smtClean="0"/>
              <a:t>16-</a:t>
            </a:r>
            <a:r>
              <a:rPr lang="tr-TR" dirty="0" err="1" smtClean="0"/>
              <a:t>pestisit</a:t>
            </a:r>
            <a:r>
              <a:rPr lang="tr-TR" dirty="0" smtClean="0"/>
              <a:t> analizi   (441 etken madde)        330                                           		</a:t>
            </a:r>
            <a:endParaRPr lang="tr-T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ANZER BALI 2014 </a:t>
            </a:r>
            <a:endParaRPr lang="tr-TR" dirty="0"/>
          </a:p>
        </p:txBody>
      </p:sp>
      <p:sp>
        <p:nvSpPr>
          <p:cNvPr id="3" name="2 İçerik Yer Tutucusu"/>
          <p:cNvSpPr>
            <a:spLocks noGrp="1"/>
          </p:cNvSpPr>
          <p:nvPr>
            <p:ph idx="1"/>
          </p:nvPr>
        </p:nvSpPr>
        <p:spPr/>
        <p:txBody>
          <a:bodyPr>
            <a:normAutofit fontScale="70000" lnSpcReduction="20000"/>
          </a:bodyPr>
          <a:lstStyle/>
          <a:p>
            <a:r>
              <a:rPr lang="tr-TR" dirty="0" smtClean="0"/>
              <a:t>Balda rutubet miktarı % 20 den fazla olamaz.</a:t>
            </a:r>
          </a:p>
          <a:p>
            <a:pPr>
              <a:buNone/>
            </a:pPr>
            <a:r>
              <a:rPr lang="tr-TR" dirty="0" smtClean="0"/>
              <a:t> </a:t>
            </a:r>
          </a:p>
          <a:p>
            <a:r>
              <a:rPr lang="tr-TR" b="1" dirty="0" smtClean="0"/>
              <a:t>ANZER BALINDA rutubet miktarı % 15. 41’dir.</a:t>
            </a:r>
            <a:endParaRPr lang="tr-TR" dirty="0" smtClean="0"/>
          </a:p>
          <a:p>
            <a:pPr>
              <a:buNone/>
            </a:pPr>
            <a:r>
              <a:rPr lang="tr-TR" dirty="0" smtClean="0"/>
              <a:t> </a:t>
            </a:r>
          </a:p>
          <a:p>
            <a:r>
              <a:rPr lang="tr-TR" dirty="0" smtClean="0"/>
              <a:t>Balda asitlik miktarı 40 </a:t>
            </a:r>
            <a:r>
              <a:rPr lang="tr-TR" dirty="0" err="1" smtClean="0"/>
              <a:t>meq</a:t>
            </a:r>
            <a:r>
              <a:rPr lang="tr-TR" dirty="0" smtClean="0"/>
              <a:t>/kg. dan fazla olamaz.</a:t>
            </a:r>
          </a:p>
          <a:p>
            <a:pPr>
              <a:buNone/>
            </a:pPr>
            <a:r>
              <a:rPr lang="tr-TR" dirty="0" smtClean="0"/>
              <a:t> </a:t>
            </a:r>
          </a:p>
          <a:p>
            <a:r>
              <a:rPr lang="tr-TR" b="1" dirty="0" err="1" smtClean="0"/>
              <a:t>Anzer</a:t>
            </a:r>
            <a:r>
              <a:rPr lang="tr-TR" b="1" dirty="0" smtClean="0"/>
              <a:t> balında asitlik miktarı 17 </a:t>
            </a:r>
            <a:r>
              <a:rPr lang="tr-TR" b="1" dirty="0" err="1" smtClean="0"/>
              <a:t>meq</a:t>
            </a:r>
            <a:r>
              <a:rPr lang="tr-TR" b="1" dirty="0" smtClean="0"/>
              <a:t>/</a:t>
            </a:r>
            <a:r>
              <a:rPr lang="tr-TR" b="1" dirty="0" err="1" smtClean="0"/>
              <a:t>kg’dır</a:t>
            </a:r>
            <a:r>
              <a:rPr lang="tr-TR" b="1" dirty="0" smtClean="0"/>
              <a:t>.</a:t>
            </a:r>
            <a:endParaRPr lang="tr-TR" dirty="0" smtClean="0"/>
          </a:p>
          <a:p>
            <a:pPr>
              <a:buNone/>
            </a:pPr>
            <a:r>
              <a:rPr lang="tr-TR" dirty="0" smtClean="0"/>
              <a:t> </a:t>
            </a:r>
          </a:p>
          <a:p>
            <a:r>
              <a:rPr lang="tr-TR" dirty="0" smtClean="0"/>
              <a:t>Balda </a:t>
            </a:r>
            <a:r>
              <a:rPr lang="tr-TR" dirty="0" err="1" smtClean="0"/>
              <a:t>diastaz</a:t>
            </a:r>
            <a:r>
              <a:rPr lang="tr-TR" dirty="0" smtClean="0"/>
              <a:t> sayısı 8 den az olamaz. Ancak narenciye balı gibi yapısında doğal olarak düşük miktarda enzim içeren ve doğal olarak HMF miktarı 15 mg/kg. dan fazla olmayan balda </a:t>
            </a:r>
            <a:r>
              <a:rPr lang="tr-TR" dirty="0" err="1" smtClean="0"/>
              <a:t>diastaz</a:t>
            </a:r>
            <a:r>
              <a:rPr lang="tr-TR" dirty="0" smtClean="0"/>
              <a:t> sayısı 3 den az olamaz.  </a:t>
            </a:r>
          </a:p>
          <a:p>
            <a:r>
              <a:rPr lang="tr-TR" b="1" dirty="0" err="1" smtClean="0"/>
              <a:t>Anzer</a:t>
            </a:r>
            <a:r>
              <a:rPr lang="tr-TR" b="1" dirty="0" smtClean="0"/>
              <a:t> balında </a:t>
            </a:r>
            <a:r>
              <a:rPr lang="tr-TR" b="1" dirty="0" err="1" smtClean="0"/>
              <a:t>diastaz</a:t>
            </a:r>
            <a:r>
              <a:rPr lang="tr-TR" b="1" dirty="0" smtClean="0"/>
              <a:t> sayısı 28’dir.</a:t>
            </a:r>
            <a:endParaRPr lang="tr-TR" dirty="0" smtClean="0"/>
          </a:p>
          <a:p>
            <a:pPr>
              <a:buNone/>
            </a:pPr>
            <a:r>
              <a:rPr lang="tr-TR" dirty="0" smtClean="0"/>
              <a:t>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idx="4294967295"/>
          </p:nvPr>
        </p:nvSpPr>
        <p:spPr>
          <a:xfrm>
            <a:off x="0" y="274638"/>
            <a:ext cx="8229600" cy="1143000"/>
          </a:xfrm>
        </p:spPr>
        <p:txBody>
          <a:bodyPr/>
          <a:lstStyle/>
          <a:p>
            <a:r>
              <a:rPr lang="tr-TR" dirty="0" smtClean="0"/>
              <a:t>ANZER BALI</a:t>
            </a:r>
            <a:endParaRPr lang="tr-TR" dirty="0"/>
          </a:p>
        </p:txBody>
      </p:sp>
      <p:sp>
        <p:nvSpPr>
          <p:cNvPr id="4" name="3 Dikdörtgen"/>
          <p:cNvSpPr/>
          <p:nvPr/>
        </p:nvSpPr>
        <p:spPr>
          <a:xfrm>
            <a:off x="428596" y="1571612"/>
            <a:ext cx="6072230" cy="4524315"/>
          </a:xfrm>
          <a:prstGeom prst="rect">
            <a:avLst/>
          </a:prstGeom>
        </p:spPr>
        <p:txBody>
          <a:bodyPr wrap="square">
            <a:spAutoFit/>
          </a:bodyPr>
          <a:lstStyle/>
          <a:p>
            <a:r>
              <a:rPr lang="tr-TR" dirty="0" smtClean="0"/>
              <a:t>Mineral madde - kül miktarı çiçek balında  % 0,6 </a:t>
            </a:r>
            <a:r>
              <a:rPr lang="tr-TR" dirty="0" err="1" smtClean="0"/>
              <a:t>yı</a:t>
            </a:r>
            <a:r>
              <a:rPr lang="tr-TR" dirty="0" smtClean="0"/>
              <a:t>, salgı balında ise % 1,2 </a:t>
            </a:r>
            <a:r>
              <a:rPr lang="tr-TR" dirty="0" err="1" smtClean="0"/>
              <a:t>yi</a:t>
            </a:r>
            <a:r>
              <a:rPr lang="tr-TR" dirty="0" smtClean="0"/>
              <a:t> geçemez.</a:t>
            </a:r>
          </a:p>
          <a:p>
            <a:r>
              <a:rPr lang="tr-TR" dirty="0" smtClean="0"/>
              <a:t> </a:t>
            </a:r>
          </a:p>
          <a:p>
            <a:r>
              <a:rPr lang="tr-TR" b="1" dirty="0" err="1" smtClean="0"/>
              <a:t>Anzer</a:t>
            </a:r>
            <a:r>
              <a:rPr lang="tr-TR" b="1" dirty="0" smtClean="0"/>
              <a:t> balında balımızda kül miktarı % 0,2’dir.</a:t>
            </a:r>
            <a:endParaRPr lang="tr-TR" dirty="0" smtClean="0"/>
          </a:p>
          <a:p>
            <a:r>
              <a:rPr lang="tr-TR" dirty="0" smtClean="0"/>
              <a:t> </a:t>
            </a:r>
          </a:p>
          <a:p>
            <a:r>
              <a:rPr lang="tr-TR" dirty="0" err="1" smtClean="0"/>
              <a:t>Sakkaroz</a:t>
            </a:r>
            <a:r>
              <a:rPr lang="tr-TR" dirty="0" smtClean="0"/>
              <a:t> miktarı çiçek balında % 5, salgı balında % 10 oranından fazla olamaz.</a:t>
            </a:r>
          </a:p>
          <a:p>
            <a:r>
              <a:rPr lang="tr-TR" dirty="0" smtClean="0"/>
              <a:t> </a:t>
            </a:r>
          </a:p>
          <a:p>
            <a:r>
              <a:rPr lang="tr-TR" b="1" dirty="0" err="1" smtClean="0"/>
              <a:t>Anzer</a:t>
            </a:r>
            <a:r>
              <a:rPr lang="tr-TR" b="1" dirty="0" smtClean="0"/>
              <a:t> balında </a:t>
            </a:r>
            <a:r>
              <a:rPr lang="tr-TR" b="1" dirty="0" err="1" smtClean="0"/>
              <a:t>sakkaroz</a:t>
            </a:r>
            <a:r>
              <a:rPr lang="tr-TR" b="1" dirty="0" smtClean="0"/>
              <a:t> miktarı % 0,85’dir.</a:t>
            </a:r>
            <a:endParaRPr lang="tr-TR" dirty="0" smtClean="0"/>
          </a:p>
          <a:p>
            <a:r>
              <a:rPr lang="tr-TR" dirty="0" smtClean="0"/>
              <a:t> </a:t>
            </a:r>
          </a:p>
          <a:p>
            <a:r>
              <a:rPr lang="tr-TR" dirty="0" err="1" smtClean="0"/>
              <a:t>İnvert</a:t>
            </a:r>
            <a:r>
              <a:rPr lang="tr-TR" dirty="0" smtClean="0"/>
              <a:t> şeker miktarı, çiçek balında % 65 oranından, salgı balında % 60 oranından az olamaz.</a:t>
            </a:r>
          </a:p>
          <a:p>
            <a:r>
              <a:rPr lang="tr-TR" dirty="0" smtClean="0"/>
              <a:t> </a:t>
            </a:r>
          </a:p>
          <a:p>
            <a:r>
              <a:rPr lang="tr-TR" b="1" dirty="0" err="1" smtClean="0"/>
              <a:t>Anzer</a:t>
            </a:r>
            <a:r>
              <a:rPr lang="tr-TR" b="1" dirty="0" smtClean="0"/>
              <a:t> balında </a:t>
            </a:r>
            <a:r>
              <a:rPr lang="tr-TR" b="1" dirty="0" err="1" smtClean="0"/>
              <a:t>invert</a:t>
            </a:r>
            <a:r>
              <a:rPr lang="tr-TR" b="1" dirty="0" smtClean="0"/>
              <a:t> şeker oranı % 79,24’dür.</a:t>
            </a:r>
            <a:endParaRPr lang="tr-TR" dirty="0" smtClean="0"/>
          </a:p>
          <a:p>
            <a:r>
              <a:rPr lang="tr-TR" dirty="0" smtClean="0"/>
              <a:t> </a:t>
            </a:r>
          </a:p>
          <a:p>
            <a:endParaRPr lang="tr-T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idx="4294967295"/>
          </p:nvPr>
        </p:nvSpPr>
        <p:spPr>
          <a:xfrm>
            <a:off x="0" y="274638"/>
            <a:ext cx="8229600" cy="1143000"/>
          </a:xfrm>
        </p:spPr>
        <p:txBody>
          <a:bodyPr>
            <a:normAutofit fontScale="90000"/>
          </a:bodyPr>
          <a:lstStyle/>
          <a:p>
            <a:r>
              <a:rPr lang="tr-TR" dirty="0" smtClean="0"/>
              <a:t/>
            </a:r>
            <a:br>
              <a:rPr lang="tr-TR" dirty="0" smtClean="0"/>
            </a:br>
            <a:endParaRPr lang="tr-TR" dirty="0"/>
          </a:p>
        </p:txBody>
      </p:sp>
      <p:sp>
        <p:nvSpPr>
          <p:cNvPr id="5" name="4 Dikdörtgen"/>
          <p:cNvSpPr/>
          <p:nvPr/>
        </p:nvSpPr>
        <p:spPr>
          <a:xfrm>
            <a:off x="3000364" y="2143116"/>
            <a:ext cx="4045788" cy="923330"/>
          </a:xfrm>
          <a:prstGeom prst="rect">
            <a:avLst/>
          </a:prstGeom>
        </p:spPr>
        <p:txBody>
          <a:bodyPr wrap="none">
            <a:spAutoFit/>
          </a:bodyPr>
          <a:lstStyle/>
          <a:p>
            <a:r>
              <a:rPr lang="tr-TR" sz="5400" dirty="0" smtClean="0"/>
              <a:t>TEŞEKKÜRLER</a:t>
            </a:r>
            <a:endParaRPr lang="tr-TR" sz="54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half" idx="1"/>
          </p:nvPr>
        </p:nvSpPr>
        <p:spPr/>
        <p:txBody>
          <a:bodyPr/>
          <a:lstStyle/>
          <a:p>
            <a:endParaRPr lang="tr-TR" dirty="0"/>
          </a:p>
        </p:txBody>
      </p:sp>
      <p:sp>
        <p:nvSpPr>
          <p:cNvPr id="4" name="3 İçerik Yer Tutucusu"/>
          <p:cNvSpPr>
            <a:spLocks noGrp="1"/>
          </p:cNvSpPr>
          <p:nvPr>
            <p:ph sz="half" idx="2"/>
          </p:nvPr>
        </p:nvSpPr>
        <p:spPr/>
        <p:txBody>
          <a:bodyPr/>
          <a:lstStyle/>
          <a:p>
            <a:endParaRPr lang="tr-T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half" idx="1"/>
          </p:nvPr>
        </p:nvSpPr>
        <p:spPr/>
        <p:txBody>
          <a:bodyPr/>
          <a:lstStyle/>
          <a:p>
            <a:endParaRPr lang="tr-TR"/>
          </a:p>
        </p:txBody>
      </p:sp>
      <p:sp>
        <p:nvSpPr>
          <p:cNvPr id="4" name="3 İçerik Yer Tutucusu"/>
          <p:cNvSpPr>
            <a:spLocks noGrp="1"/>
          </p:cNvSpPr>
          <p:nvPr>
            <p:ph sz="half" idx="2"/>
          </p:nvPr>
        </p:nvSpPr>
        <p:spPr/>
        <p:txBody>
          <a:bodyPr/>
          <a:lstStyle/>
          <a:p>
            <a:endParaRPr lang="tr-T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half" idx="1"/>
          </p:nvPr>
        </p:nvSpPr>
        <p:spPr/>
        <p:txBody>
          <a:bodyPr/>
          <a:lstStyle/>
          <a:p>
            <a:endParaRPr lang="tr-TR"/>
          </a:p>
        </p:txBody>
      </p:sp>
      <p:sp>
        <p:nvSpPr>
          <p:cNvPr id="4" name="3 İçerik Yer Tutucusu"/>
          <p:cNvSpPr>
            <a:spLocks noGrp="1"/>
          </p:cNvSpPr>
          <p:nvPr>
            <p:ph sz="half" idx="2"/>
          </p:nvPr>
        </p:nvSpPr>
        <p:spPr/>
        <p:txBody>
          <a:bodyPr/>
          <a:lstStyle/>
          <a:p>
            <a:endParaRPr lang="tr-T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4" name="3 İçerik Yer Tutucusu"/>
          <p:cNvSpPr>
            <a:spLocks noGrp="1"/>
          </p:cNvSpPr>
          <p:nvPr>
            <p:ph sz="half" idx="2"/>
          </p:nvPr>
        </p:nvSpPr>
        <p:spPr/>
        <p:txBody>
          <a:bodyPr/>
          <a:lstStyle/>
          <a:p>
            <a:r>
              <a:rPr lang="tr-TR" dirty="0" smtClean="0"/>
              <a:t>Genel olarak bal %80 değişik şekerler,%17 su ve geri kalan %3 lük kısım da enzimler olmak üzere değerli maddelerden meydana gelmiştir.</a:t>
            </a:r>
            <a:endParaRPr lang="tr-TR" dirty="0"/>
          </a:p>
        </p:txBody>
      </p:sp>
      <p:pic>
        <p:nvPicPr>
          <p:cNvPr id="7" name="Picture 2" descr="C:\Users\ALATA\Desktop\indir (17).jpg"/>
          <p:cNvPicPr>
            <a:picLocks noGrp="1" noChangeAspect="1" noChangeArrowheads="1"/>
          </p:cNvPicPr>
          <p:nvPr>
            <p:ph sz="half" idx="1"/>
          </p:nvPr>
        </p:nvPicPr>
        <p:blipFill>
          <a:blip r:embed="rId2"/>
          <a:srcRect/>
          <a:stretch>
            <a:fillRect/>
          </a:stretch>
        </p:blipFill>
        <p:spPr bwMode="auto">
          <a:xfrm>
            <a:off x="1104900" y="2786058"/>
            <a:ext cx="2895596" cy="2286016"/>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4" name="3 İçerik Yer Tutucusu"/>
          <p:cNvSpPr>
            <a:spLocks noGrp="1"/>
          </p:cNvSpPr>
          <p:nvPr>
            <p:ph sz="half" idx="2"/>
          </p:nvPr>
        </p:nvSpPr>
        <p:spPr/>
        <p:txBody>
          <a:bodyPr/>
          <a:lstStyle/>
          <a:p>
            <a:r>
              <a:rPr lang="tr-TR" dirty="0" smtClean="0"/>
              <a:t>Balın kuru maddesinin </a:t>
            </a:r>
          </a:p>
          <a:p>
            <a:r>
              <a:rPr lang="tr-TR" dirty="0" smtClean="0"/>
              <a:t>%95’ini karbonhidratlar oluşturmaktadır.</a:t>
            </a:r>
          </a:p>
          <a:p>
            <a:r>
              <a:rPr lang="tr-TR" dirty="0" smtClean="0"/>
              <a:t>Karbonhidratların büyük kısmı </a:t>
            </a:r>
            <a:r>
              <a:rPr lang="tr-TR" dirty="0" err="1" smtClean="0"/>
              <a:t>sakkaroz</a:t>
            </a:r>
            <a:r>
              <a:rPr lang="tr-TR" dirty="0" smtClean="0"/>
              <a:t>,glikoz,</a:t>
            </a:r>
            <a:r>
              <a:rPr lang="tr-TR" dirty="0" err="1" smtClean="0"/>
              <a:t>fruktoz</a:t>
            </a:r>
            <a:r>
              <a:rPr lang="tr-TR" dirty="0" smtClean="0"/>
              <a:t>,</a:t>
            </a:r>
          </a:p>
          <a:p>
            <a:r>
              <a:rPr lang="tr-TR" dirty="0" smtClean="0"/>
              <a:t>Laktoz,maltoz ,</a:t>
            </a:r>
            <a:r>
              <a:rPr lang="tr-TR" dirty="0" err="1" smtClean="0"/>
              <a:t>oligo</a:t>
            </a:r>
            <a:r>
              <a:rPr lang="tr-TR" dirty="0" smtClean="0"/>
              <a:t> ve </a:t>
            </a:r>
            <a:r>
              <a:rPr lang="tr-TR" dirty="0" err="1" smtClean="0"/>
              <a:t>polisakkritlerden</a:t>
            </a:r>
            <a:r>
              <a:rPr lang="tr-TR" dirty="0" smtClean="0"/>
              <a:t> meydana gelmektedir. </a:t>
            </a:r>
            <a:endParaRPr lang="tr-TR" dirty="0"/>
          </a:p>
        </p:txBody>
      </p:sp>
      <p:pic>
        <p:nvPicPr>
          <p:cNvPr id="1026" name="Picture 2" descr="C:\Users\ALATA\Desktop\1337778254_honey-e1359031101789.jpg"/>
          <p:cNvPicPr>
            <a:picLocks noGrp="1" noChangeAspect="1" noChangeArrowheads="1"/>
          </p:cNvPicPr>
          <p:nvPr>
            <p:ph sz="half" idx="1"/>
          </p:nvPr>
        </p:nvPicPr>
        <p:blipFill>
          <a:blip r:embed="rId2"/>
          <a:srcRect/>
          <a:stretch>
            <a:fillRect/>
          </a:stretch>
        </p:blipFill>
        <p:spPr bwMode="auto">
          <a:xfrm>
            <a:off x="571500" y="2434431"/>
            <a:ext cx="3810000" cy="285750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4" name="3 İçerik Yer Tutucusu"/>
          <p:cNvSpPr>
            <a:spLocks noGrp="1"/>
          </p:cNvSpPr>
          <p:nvPr>
            <p:ph sz="half" idx="2"/>
          </p:nvPr>
        </p:nvSpPr>
        <p:spPr/>
        <p:txBody>
          <a:bodyPr>
            <a:normAutofit fontScale="92500" lnSpcReduction="10000"/>
          </a:bodyPr>
          <a:lstStyle/>
          <a:p>
            <a:r>
              <a:rPr lang="tr-TR" dirty="0" smtClean="0"/>
              <a:t>Bal arıları nektarda bulunan </a:t>
            </a:r>
            <a:r>
              <a:rPr lang="tr-TR" dirty="0" err="1" smtClean="0"/>
              <a:t>invert</a:t>
            </a:r>
            <a:r>
              <a:rPr lang="tr-TR" dirty="0" smtClean="0"/>
              <a:t> şekerleri </a:t>
            </a:r>
            <a:r>
              <a:rPr lang="tr-TR" dirty="0" err="1" smtClean="0"/>
              <a:t>fruktoz</a:t>
            </a:r>
            <a:r>
              <a:rPr lang="tr-TR" dirty="0" smtClean="0"/>
              <a:t> ve glikoz gibi indirgenmiş basit şekerlere</a:t>
            </a:r>
          </a:p>
          <a:p>
            <a:r>
              <a:rPr lang="tr-TR" dirty="0" smtClean="0"/>
              <a:t>dönüştürmektedir. </a:t>
            </a:r>
            <a:r>
              <a:rPr lang="tr-TR" dirty="0" err="1" smtClean="0"/>
              <a:t>İnvert</a:t>
            </a:r>
            <a:r>
              <a:rPr lang="tr-TR" dirty="0" smtClean="0"/>
              <a:t> şeker </a:t>
            </a:r>
            <a:r>
              <a:rPr lang="tr-TR" dirty="0" err="1" smtClean="0"/>
              <a:t>Sakkarozun</a:t>
            </a:r>
            <a:r>
              <a:rPr lang="tr-TR" dirty="0" smtClean="0"/>
              <a:t> enzim veya asitle parçalanarak eşit miktarda </a:t>
            </a:r>
            <a:r>
              <a:rPr lang="tr-TR" dirty="0" err="1" smtClean="0"/>
              <a:t>glukoz</a:t>
            </a:r>
            <a:r>
              <a:rPr lang="tr-TR" dirty="0" smtClean="0"/>
              <a:t> ve </a:t>
            </a:r>
            <a:r>
              <a:rPr lang="tr-TR" dirty="0" err="1" smtClean="0"/>
              <a:t>fruktoza</a:t>
            </a:r>
            <a:r>
              <a:rPr lang="tr-TR" dirty="0" smtClean="0"/>
              <a:t> indirgenmesinden elde edilen üründür</a:t>
            </a:r>
          </a:p>
        </p:txBody>
      </p:sp>
      <p:pic>
        <p:nvPicPr>
          <p:cNvPr id="1026" name="Picture 2" descr="C:\Users\ALATA\Desktop\indir (18).jpg"/>
          <p:cNvPicPr>
            <a:picLocks noGrp="1" noChangeAspect="1" noChangeArrowheads="1"/>
          </p:cNvPicPr>
          <p:nvPr>
            <p:ph sz="half" idx="1"/>
          </p:nvPr>
        </p:nvPicPr>
        <p:blipFill>
          <a:blip r:embed="rId2"/>
          <a:srcRect/>
          <a:stretch>
            <a:fillRect/>
          </a:stretch>
        </p:blipFill>
        <p:spPr bwMode="auto">
          <a:xfrm>
            <a:off x="714348" y="2071678"/>
            <a:ext cx="3786214" cy="2686853"/>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4" name="3 İçerik Yer Tutucusu"/>
          <p:cNvSpPr>
            <a:spLocks noGrp="1"/>
          </p:cNvSpPr>
          <p:nvPr>
            <p:ph sz="half" idx="2"/>
          </p:nvPr>
        </p:nvSpPr>
        <p:spPr/>
        <p:txBody>
          <a:bodyPr>
            <a:normAutofit fontScale="92500" lnSpcReduction="20000"/>
          </a:bodyPr>
          <a:lstStyle/>
          <a:p>
            <a:r>
              <a:rPr lang="tr-TR" dirty="0" err="1" smtClean="0"/>
              <a:t>Sakkaroz’un</a:t>
            </a:r>
            <a:r>
              <a:rPr lang="tr-TR" dirty="0" smtClean="0"/>
              <a:t> baldaki miktarı,balın olgunlaşma derecesine ve nektarın bileşimine göre değişirken erken hasat edilen olgunlaşmamış ballar fazla miktarda </a:t>
            </a:r>
            <a:r>
              <a:rPr lang="tr-TR" dirty="0" err="1" smtClean="0"/>
              <a:t>sakkaroz</a:t>
            </a:r>
            <a:r>
              <a:rPr lang="tr-TR" dirty="0" smtClean="0"/>
              <a:t> içermektedir.</a:t>
            </a:r>
          </a:p>
          <a:p>
            <a:endParaRPr lang="tr-TR" dirty="0" smtClean="0"/>
          </a:p>
          <a:p>
            <a:r>
              <a:rPr lang="tr-TR" dirty="0" smtClean="0"/>
              <a:t>Çay şekeri olarak bilinen ticari şeker </a:t>
            </a:r>
            <a:r>
              <a:rPr lang="tr-TR" dirty="0" err="1" smtClean="0"/>
              <a:t>sakkaroz</a:t>
            </a:r>
            <a:r>
              <a:rPr lang="tr-TR" dirty="0" smtClean="0"/>
              <a:t> içermektedir.Glikoz ve </a:t>
            </a:r>
            <a:r>
              <a:rPr lang="tr-TR" dirty="0" err="1" smtClean="0"/>
              <a:t>fruktozdan</a:t>
            </a:r>
            <a:r>
              <a:rPr lang="tr-TR" dirty="0" smtClean="0"/>
              <a:t> oluşmaktadır.</a:t>
            </a:r>
          </a:p>
          <a:p>
            <a:endParaRPr lang="tr-TR" dirty="0"/>
          </a:p>
        </p:txBody>
      </p:sp>
      <p:pic>
        <p:nvPicPr>
          <p:cNvPr id="2050" name="Picture 2" descr="C:\Users\ALATA\Desktop\indir (20).jpg"/>
          <p:cNvPicPr>
            <a:picLocks noGrp="1" noChangeAspect="1" noChangeArrowheads="1"/>
          </p:cNvPicPr>
          <p:nvPr>
            <p:ph sz="half" idx="1"/>
          </p:nvPr>
        </p:nvPicPr>
        <p:blipFill>
          <a:blip r:embed="rId2"/>
          <a:srcRect/>
          <a:stretch>
            <a:fillRect/>
          </a:stretch>
        </p:blipFill>
        <p:spPr bwMode="auto">
          <a:xfrm>
            <a:off x="1528762" y="2214554"/>
            <a:ext cx="2757486" cy="2386815"/>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Başlık"/>
          <p:cNvSpPr>
            <a:spLocks noGrp="1"/>
          </p:cNvSpPr>
          <p:nvPr>
            <p:ph type="title"/>
          </p:nvPr>
        </p:nvSpPr>
        <p:spPr/>
        <p:txBody>
          <a:bodyPr/>
          <a:lstStyle/>
          <a:p>
            <a:endParaRPr lang="tr-TR"/>
          </a:p>
        </p:txBody>
      </p:sp>
      <p:sp>
        <p:nvSpPr>
          <p:cNvPr id="8" name="7 İçerik Yer Tutucusu"/>
          <p:cNvSpPr>
            <a:spLocks noGrp="1"/>
          </p:cNvSpPr>
          <p:nvPr>
            <p:ph idx="1"/>
          </p:nvPr>
        </p:nvSpPr>
        <p:spPr/>
        <p:txBody>
          <a:bodyPr>
            <a:normAutofit fontScale="92500" lnSpcReduction="10000"/>
          </a:bodyPr>
          <a:lstStyle/>
          <a:p>
            <a:r>
              <a:rPr lang="tr-TR" b="1" dirty="0" smtClean="0"/>
              <a:t>Gerçek bal sahtesinden nasıl ayrılır?</a:t>
            </a:r>
            <a:endParaRPr lang="tr-TR" dirty="0" smtClean="0"/>
          </a:p>
          <a:p>
            <a:r>
              <a:rPr lang="tr-TR" dirty="0" smtClean="0"/>
              <a:t>İster petek, ister süzme olsun, gerçek balı sahtesinden ayırmak, uzmanlar için bile son derece zordur. Kıvamına ya da rengine bakarak, koklayarak, hatta tadarak balın gerçeğini sahtesinden ayırt etmek neredeyse olanaksızdır. En doğru, sağlıklı ve emin yol, </a:t>
            </a:r>
            <a:r>
              <a:rPr lang="tr-TR" dirty="0" err="1" smtClean="0"/>
              <a:t>laboratuvar</a:t>
            </a:r>
            <a:r>
              <a:rPr lang="tr-TR" dirty="0" smtClean="0"/>
              <a:t> analizidir. </a:t>
            </a:r>
          </a:p>
          <a:p>
            <a:r>
              <a:rPr lang="tr-TR" dirty="0" smtClean="0"/>
              <a:t/>
            </a:r>
            <a:br>
              <a:rPr lang="tr-TR" dirty="0" smtClean="0"/>
            </a:b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Balın Kalitesinin Tespitinde Yapılması Gereken </a:t>
            </a:r>
            <a:r>
              <a:rPr lang="tr-TR" dirty="0" smtClean="0"/>
              <a:t>Analizler</a:t>
            </a:r>
            <a:endParaRPr lang="tr-TR" dirty="0" smtClean="0"/>
          </a:p>
        </p:txBody>
      </p:sp>
      <p:sp>
        <p:nvSpPr>
          <p:cNvPr id="3" name="2 İçerik Yer Tutucusu"/>
          <p:cNvSpPr>
            <a:spLocks noGrp="1"/>
          </p:cNvSpPr>
          <p:nvPr>
            <p:ph idx="1"/>
          </p:nvPr>
        </p:nvSpPr>
        <p:spPr/>
        <p:txBody>
          <a:bodyPr>
            <a:normAutofit fontScale="92500" lnSpcReduction="20000"/>
          </a:bodyPr>
          <a:lstStyle/>
          <a:p>
            <a:pPr>
              <a:buNone/>
            </a:pPr>
            <a:endParaRPr lang="tr-TR" dirty="0" smtClean="0"/>
          </a:p>
          <a:p>
            <a:pPr>
              <a:buNone/>
            </a:pPr>
            <a:r>
              <a:rPr lang="tr-TR" dirty="0" smtClean="0"/>
              <a:t>• Bitki kaynağına, üretim ve </a:t>
            </a:r>
            <a:r>
              <a:rPr lang="tr-TR" dirty="0" smtClean="0"/>
              <a:t>pazarlama metotlarına </a:t>
            </a:r>
            <a:r>
              <a:rPr lang="tr-TR" dirty="0" smtClean="0"/>
              <a:t>göre değişik şekil ve görünüşte </a:t>
            </a:r>
            <a:r>
              <a:rPr lang="tr-TR" dirty="0" smtClean="0"/>
              <a:t>olan balların </a:t>
            </a:r>
            <a:r>
              <a:rPr lang="tr-TR" dirty="0" smtClean="0"/>
              <a:t>kaliteleri arasında da farklar mevcuttur.</a:t>
            </a:r>
          </a:p>
          <a:p>
            <a:r>
              <a:rPr lang="tr-TR" dirty="0" smtClean="0"/>
              <a:t>Bal kalitesinin belirlenmesi yalnızca tek </a:t>
            </a:r>
            <a:r>
              <a:rPr lang="tr-TR" dirty="0" smtClean="0"/>
              <a:t>bir parametre </a:t>
            </a:r>
            <a:r>
              <a:rPr lang="tr-TR" dirty="0" smtClean="0"/>
              <a:t>ile değil, birçok </a:t>
            </a:r>
            <a:r>
              <a:rPr lang="tr-TR" dirty="0" smtClean="0"/>
              <a:t>parametrenin incelenmesi </a:t>
            </a:r>
            <a:r>
              <a:rPr lang="tr-TR" dirty="0" smtClean="0"/>
              <a:t>ile gerçekleşmektedir .</a:t>
            </a:r>
          </a:p>
          <a:p>
            <a:r>
              <a:rPr lang="tr-TR" dirty="0" smtClean="0"/>
              <a:t>Balın </a:t>
            </a:r>
            <a:r>
              <a:rPr lang="tr-TR" dirty="0" smtClean="0"/>
              <a:t>kalitesinin </a:t>
            </a:r>
            <a:r>
              <a:rPr lang="tr-TR" dirty="0" smtClean="0"/>
              <a:t>belirlenmesinde balın,</a:t>
            </a:r>
            <a:r>
              <a:rPr lang="tr-TR" dirty="0" err="1" smtClean="0"/>
              <a:t>melitopalinolo</a:t>
            </a:r>
            <a:r>
              <a:rPr lang="tr-TR" dirty="0" smtClean="0"/>
              <a:t>-</a:t>
            </a:r>
            <a:r>
              <a:rPr lang="tr-TR" dirty="0" err="1" smtClean="0"/>
              <a:t>jik</a:t>
            </a:r>
            <a:r>
              <a:rPr lang="tr-TR" dirty="0" smtClean="0"/>
              <a:t>, fiziksel, kimyasal, </a:t>
            </a:r>
            <a:r>
              <a:rPr lang="tr-TR" dirty="0" smtClean="0"/>
              <a:t>ve organoleptik </a:t>
            </a:r>
            <a:r>
              <a:rPr lang="tr-TR" dirty="0" smtClean="0"/>
              <a:t>analizlerinin mutlaka beraber yapılması gerekmektedir.</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BALIN ANALİZİ</a:t>
            </a:r>
            <a:endParaRPr lang="tr-TR" dirty="0"/>
          </a:p>
        </p:txBody>
      </p:sp>
      <p:sp>
        <p:nvSpPr>
          <p:cNvPr id="3" name="2 İçerik Yer Tutucusu"/>
          <p:cNvSpPr>
            <a:spLocks noGrp="1"/>
          </p:cNvSpPr>
          <p:nvPr>
            <p:ph idx="1"/>
          </p:nvPr>
        </p:nvSpPr>
        <p:spPr/>
        <p:txBody>
          <a:bodyPr>
            <a:normAutofit fontScale="92500"/>
          </a:bodyPr>
          <a:lstStyle/>
          <a:p>
            <a:r>
              <a:rPr lang="tr-TR" dirty="0" err="1" smtClean="0"/>
              <a:t>Melitopalinoloji</a:t>
            </a:r>
            <a:r>
              <a:rPr lang="tr-TR" dirty="0" smtClean="0"/>
              <a:t> (balın mikroskobik analizi) organoleptik analizlerle </a:t>
            </a:r>
            <a:r>
              <a:rPr lang="tr-TR" dirty="0" err="1" smtClean="0"/>
              <a:t>birlikteson</a:t>
            </a:r>
            <a:r>
              <a:rPr lang="tr-TR" dirty="0" smtClean="0"/>
              <a:t> bin yıldır balın botanik ve coğrafik </a:t>
            </a:r>
            <a:r>
              <a:rPr lang="tr-TR" dirty="0" err="1" smtClean="0"/>
              <a:t>orjininin</a:t>
            </a:r>
            <a:r>
              <a:rPr lang="tr-TR" dirty="0" smtClean="0"/>
              <a:t> belirlenmesinde</a:t>
            </a:r>
          </a:p>
          <a:p>
            <a:pPr>
              <a:buNone/>
            </a:pPr>
            <a:r>
              <a:rPr lang="tr-TR" dirty="0" smtClean="0"/>
              <a:t>    kullanılmaktadır</a:t>
            </a:r>
            <a:r>
              <a:rPr lang="tr-TR" dirty="0" smtClean="0"/>
              <a:t>.</a:t>
            </a:r>
          </a:p>
          <a:p>
            <a:pPr>
              <a:buNone/>
            </a:pPr>
            <a:r>
              <a:rPr lang="tr-TR" dirty="0" smtClean="0"/>
              <a:t>• Polen analizi, balın,fermantasyonu, tağşişi, nişasta tanesi içerip içermediği ve mineral tozlar gibi </a:t>
            </a:r>
            <a:r>
              <a:rPr lang="tr-TR" dirty="0" err="1" smtClean="0"/>
              <a:t>kontaminasyonla</a:t>
            </a:r>
            <a:r>
              <a:rPr lang="tr-TR" dirty="0" smtClean="0"/>
              <a:t> bala bulaşan ve balda bulunmaması gereken mikroskobik partiküller hakkında önemli bilgiler vermektedir.</a:t>
            </a:r>
            <a:endParaRPr lang="tr-TR"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1545</TotalTime>
  <Words>840</Words>
  <Application>Microsoft Office PowerPoint</Application>
  <PresentationFormat>Ekran Gösterisi (4:3)</PresentationFormat>
  <Paragraphs>110</Paragraphs>
  <Slides>26</Slides>
  <Notes>0</Notes>
  <HiddenSlides>0</HiddenSlides>
  <MMClips>0</MMClips>
  <ScaleCrop>false</ScaleCrop>
  <HeadingPairs>
    <vt:vector size="4" baseType="variant">
      <vt:variant>
        <vt:lpstr>Tema</vt:lpstr>
      </vt:variant>
      <vt:variant>
        <vt:i4>1</vt:i4>
      </vt:variant>
      <vt:variant>
        <vt:lpstr>Slayt Başlıkları</vt:lpstr>
      </vt:variant>
      <vt:variant>
        <vt:i4>26</vt:i4>
      </vt:variant>
    </vt:vector>
  </HeadingPairs>
  <TitlesOfParts>
    <vt:vector size="27" baseType="lpstr">
      <vt:lpstr>Ofis Teması</vt:lpstr>
      <vt:lpstr>Slayt 1</vt:lpstr>
      <vt:lpstr>Slayt 2</vt:lpstr>
      <vt:lpstr>Slayt 3</vt:lpstr>
      <vt:lpstr>Slayt 4</vt:lpstr>
      <vt:lpstr>Slayt 5</vt:lpstr>
      <vt:lpstr>Slayt 6</vt:lpstr>
      <vt:lpstr>Slayt 7</vt:lpstr>
      <vt:lpstr>Balın Kalitesinin Tespitinde Yapılması Gereken Analizler</vt:lpstr>
      <vt:lpstr>BALIN ANALİZİ</vt:lpstr>
      <vt:lpstr>BALIN ANALİZİ</vt:lpstr>
      <vt:lpstr>BALIN ANALİZİ</vt:lpstr>
      <vt:lpstr>SAHTE BAL</vt:lpstr>
      <vt:lpstr>SAHTE BAL</vt:lpstr>
      <vt:lpstr>HMF ANALİZİ</vt:lpstr>
      <vt:lpstr>BALDA PARTİKÜL ANALİZİ</vt:lpstr>
      <vt:lpstr>BALDA PATİKÜL ANALİZİ</vt:lpstr>
      <vt:lpstr>BALIN ÖZGÜL AĞIRLIĞI</vt:lpstr>
      <vt:lpstr>BALIN PH ‘SI</vt:lpstr>
      <vt:lpstr>MUĞLA SITKI KOÇMAN ÜNİVERSİTESİ GIDA ANALİZ LABARATUVARI FİAT LİSTESİ</vt:lpstr>
      <vt:lpstr>Slayt 20</vt:lpstr>
      <vt:lpstr>ANZER BALI 2014 </vt:lpstr>
      <vt:lpstr>ANZER BALI</vt:lpstr>
      <vt:lpstr> </vt:lpstr>
      <vt:lpstr>Slayt 24</vt:lpstr>
      <vt:lpstr>Slayt 25</vt:lpstr>
      <vt:lpstr>Slayt 26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yaykur</dc:creator>
  <cp:lastModifiedBy>ALATA</cp:lastModifiedBy>
  <cp:revision>105</cp:revision>
  <dcterms:created xsi:type="dcterms:W3CDTF">2013-05-17T08:31:37Z</dcterms:created>
  <dcterms:modified xsi:type="dcterms:W3CDTF">2014-10-15T05:44:19Z</dcterms:modified>
</cp:coreProperties>
</file>