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306"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284" r:id="rId20"/>
    <p:sldId id="289" r:id="rId21"/>
    <p:sldId id="285" r:id="rId22"/>
    <p:sldId id="286" r:id="rId23"/>
    <p:sldId id="287" r:id="rId24"/>
    <p:sldId id="288"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14.10.2014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14.10.2014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etin kutusu 1"/>
          <p:cNvSpPr txBox="1"/>
          <p:nvPr/>
        </p:nvSpPr>
        <p:spPr>
          <a:xfrm>
            <a:off x="539552" y="1700808"/>
            <a:ext cx="3888432" cy="2308324"/>
          </a:xfrm>
          <a:prstGeom prst="rect">
            <a:avLst/>
          </a:prstGeom>
          <a:noFill/>
        </p:spPr>
        <p:txBody>
          <a:bodyPr wrap="square" rtlCol="0">
            <a:spAutoFit/>
          </a:bodyPr>
          <a:lstStyle/>
          <a:p>
            <a:r>
              <a:rPr lang="tr-TR" sz="4800" b="1" dirty="0" smtClean="0">
                <a:solidFill>
                  <a:schemeClr val="bg1"/>
                </a:solidFill>
              </a:rPr>
              <a:t>ORGANİK ARICILIK ESASLARI</a:t>
            </a:r>
            <a:endParaRPr lang="tr-TR" sz="4800" b="1" dirty="0" smtClean="0">
              <a:solidFill>
                <a:schemeClr val="bg1"/>
              </a:solidFill>
            </a:endParaRPr>
          </a:p>
        </p:txBody>
      </p:sp>
    </p:spTree>
    <p:extLst>
      <p:ext uri="{BB962C8B-B14F-4D97-AF65-F5344CB8AC3E}">
        <p14:creationId xmlns:p14="http://schemas.microsoft.com/office/powerpoint/2010/main" xmlns="" val="4224484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 Organik arıcılıkta bakım, idare pratikleri ve kayıtları aşağıdaki gibidir;</a:t>
            </a:r>
          </a:p>
          <a:p>
            <a:r>
              <a:rPr lang="tr-TR" dirty="0" smtClean="0"/>
              <a:t>             1) Arıcılık ürünlerinin hasat edilmesi esnasında petekler içerisindeki arıların yok edilmesi yasaktır.</a:t>
            </a:r>
          </a:p>
          <a:p>
            <a:r>
              <a:rPr lang="tr-TR" dirty="0" smtClean="0"/>
              <a:t>             2) Ana arının kanatlarını kesmek gibi işlemler yasaktır. Ana arıların değiştirilmesi esnasında eski ana arının öldürülmesine izin verilir. Yalnızca </a:t>
            </a:r>
            <a:r>
              <a:rPr lang="tr-TR" dirty="0" err="1" smtClean="0"/>
              <a:t>Varroa</a:t>
            </a:r>
            <a:r>
              <a:rPr lang="tr-TR" dirty="0" smtClean="0"/>
              <a:t> bulaşan erkek arı gözlerinin yok edilmesine izin verilir.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a:bodyPr>
          <a:lstStyle/>
          <a:p>
            <a:r>
              <a:rPr lang="tr-TR" dirty="0" smtClean="0"/>
              <a:t> </a:t>
            </a:r>
            <a:r>
              <a:rPr lang="tr-TR" dirty="0" smtClean="0"/>
              <a:t>Kovanların yerleştirildikleri alanlar kovan bilgileri ile birlikte kaydedilmelidir. Kovanlar bulundukları yerden başka yere yetkilendirilmiş kuruluş bilgisi </a:t>
            </a:r>
            <a:r>
              <a:rPr lang="tr-TR" dirty="0" smtClean="0"/>
              <a:t>dahilinde taşınır. </a:t>
            </a:r>
            <a:r>
              <a:rPr lang="tr-TR" dirty="0" smtClean="0"/>
              <a:t>Arıcılık ürünlerinin üretimi, hasadı, işlenmesi ve depolanması esnasında kolonilere uygulanan koruyucu önlemler ve tedaviler kayıt </a:t>
            </a:r>
            <a:r>
              <a:rPr lang="tr-TR" dirty="0" smtClean="0"/>
              <a:t>edilmelidir.</a:t>
            </a:r>
            <a:r>
              <a:rPr lang="tr-TR" dirty="0" smtClean="0"/>
              <a:t>  </a:t>
            </a:r>
            <a:endParaRPr lang="tr-TR" dirty="0" smtClean="0"/>
          </a:p>
          <a:p>
            <a:r>
              <a:rPr lang="tr-TR" dirty="0" smtClean="0"/>
              <a:t> </a:t>
            </a:r>
            <a:r>
              <a:rPr lang="tr-TR" dirty="0" smtClean="0"/>
              <a:t>Üzerinde yavrulu gözler bulunan çerçevelerden bal sağımı yapılamaz.</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MALZEMELER</a:t>
            </a:r>
            <a:endParaRPr lang="tr-TR" dirty="0"/>
          </a:p>
        </p:txBody>
      </p:sp>
      <p:sp>
        <p:nvSpPr>
          <p:cNvPr id="3" name="2 İçerik Yer Tutucusu"/>
          <p:cNvSpPr>
            <a:spLocks noGrp="1"/>
          </p:cNvSpPr>
          <p:nvPr>
            <p:ph idx="1"/>
          </p:nvPr>
        </p:nvSpPr>
        <p:spPr/>
        <p:txBody>
          <a:bodyPr/>
          <a:lstStyle/>
          <a:p>
            <a:r>
              <a:rPr lang="tr-TR" dirty="0" smtClean="0"/>
              <a:t>1) Kovanlar çevreye ve arıcılık ürünlerine risk getirmeyen doğal malzemelerden yapılmalıdır.</a:t>
            </a:r>
          </a:p>
          <a:p>
            <a:r>
              <a:rPr lang="tr-TR" dirty="0" smtClean="0"/>
              <a:t>2</a:t>
            </a:r>
            <a:r>
              <a:rPr lang="tr-TR" dirty="0" smtClean="0"/>
              <a:t>) Kovanlar kimyasal boyalarla boyanamaz. </a:t>
            </a:r>
            <a:r>
              <a:rPr lang="tr-TR" dirty="0" err="1" smtClean="0"/>
              <a:t>Propolis</a:t>
            </a:r>
            <a:r>
              <a:rPr lang="tr-TR" dirty="0" smtClean="0"/>
              <a:t> (reçine), balmumu ve bitki yağları gibi doğal ürünlerle kaplanabilir.</a:t>
            </a:r>
          </a:p>
          <a:p>
            <a:r>
              <a:rPr lang="tr-TR" dirty="0" smtClean="0"/>
              <a:t> </a:t>
            </a:r>
            <a:r>
              <a:rPr lang="tr-TR" dirty="0" smtClean="0"/>
              <a:t>3) </a:t>
            </a:r>
            <a:r>
              <a:rPr lang="tr-TR" dirty="0" smtClean="0"/>
              <a:t>Yeni çerçeve için </a:t>
            </a:r>
            <a:r>
              <a:rPr lang="tr-TR" dirty="0" smtClean="0"/>
              <a:t>balmumu</a:t>
            </a:r>
            <a:r>
              <a:rPr lang="tr-TR" dirty="0" smtClean="0"/>
              <a:t> organik üretim yapan birimlerden sağlanmalıdır.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p:txBody>
          <a:bodyPr/>
          <a:lstStyle/>
          <a:p>
            <a:r>
              <a:rPr lang="tr-TR" dirty="0" smtClean="0"/>
              <a:t>KOVAN  PLAKALARI</a:t>
            </a:r>
            <a:endParaRPr lang="tr-TR" dirty="0"/>
          </a:p>
        </p:txBody>
      </p:sp>
      <p:sp>
        <p:nvSpPr>
          <p:cNvPr id="8" name="7 İçerik Yer Tutucusu"/>
          <p:cNvSpPr>
            <a:spLocks noGrp="1"/>
          </p:cNvSpPr>
          <p:nvPr>
            <p:ph sz="half" idx="2"/>
          </p:nvPr>
        </p:nvSpPr>
        <p:spPr/>
        <p:txBody>
          <a:bodyPr>
            <a:normAutofit fontScale="85000" lnSpcReduction="20000"/>
          </a:bodyPr>
          <a:lstStyle/>
          <a:p>
            <a:r>
              <a:rPr lang="tr-TR" dirty="0" err="1" smtClean="0"/>
              <a:t>Türkiyede</a:t>
            </a:r>
            <a:r>
              <a:rPr lang="tr-TR" dirty="0" smtClean="0"/>
              <a:t> arıcılık son 10 yıl içerisinde kurulan birlikler ve yapılan devlet teşvikleri sayesinde kayıt altına alınmaya başlanmış,arıcılarda bir birliktelik bilinci oluşmaya başlamıştır.</a:t>
            </a:r>
          </a:p>
          <a:p>
            <a:r>
              <a:rPr lang="tr-TR" dirty="0" smtClean="0"/>
              <a:t>Kovan plakaları her arıcının her kovanı için özel olup bu numaraları il arı yetiştiricileri birliğinden sorgulatıp kime ait olduğunu öğrenebilirsiniz.</a:t>
            </a:r>
            <a:endParaRPr lang="tr-TR" dirty="0"/>
          </a:p>
        </p:txBody>
      </p:sp>
      <p:pic>
        <p:nvPicPr>
          <p:cNvPr id="7173" name="Picture 5"/>
          <p:cNvPicPr>
            <a:picLocks noGrp="1" noChangeAspect="1" noChangeArrowheads="1"/>
          </p:cNvPicPr>
          <p:nvPr>
            <p:ph sz="half" idx="1"/>
          </p:nvPr>
        </p:nvPicPr>
        <p:blipFill>
          <a:blip r:embed="rId2" cstate="print"/>
          <a:srcRect/>
          <a:stretch>
            <a:fillRect/>
          </a:stretch>
        </p:blipFill>
        <p:spPr bwMode="auto">
          <a:xfrm>
            <a:off x="428596" y="1428736"/>
            <a:ext cx="4038600" cy="2692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10000"/>
          </a:bodyPr>
          <a:lstStyle/>
          <a:p>
            <a:r>
              <a:rPr lang="tr-TR" dirty="0" smtClean="0"/>
              <a:t> Organik arı yetiştiriciliği kuralları aşağıda belirtilmiştir.</a:t>
            </a:r>
          </a:p>
          <a:p>
            <a:r>
              <a:rPr lang="tr-TR" dirty="0" smtClean="0"/>
              <a:t>             a) Arıcılık ürünleri, bu Yönetmelik hükümlerinin asgari bir yıl uygulanması </a:t>
            </a:r>
            <a:r>
              <a:rPr lang="tr-TR" dirty="0" smtClean="0"/>
              <a:t>kaydıyla organik</a:t>
            </a:r>
            <a:r>
              <a:rPr lang="tr-TR" dirty="0" smtClean="0"/>
              <a:t> ürün olarak pazarlanabilir.</a:t>
            </a:r>
          </a:p>
          <a:p>
            <a:r>
              <a:rPr lang="tr-TR" dirty="0" smtClean="0"/>
              <a:t>             b) Irk seçiminde, arıların yerel koşullara adapte olabilme kapasitesi, dayanıklılıkları ve hastalıklara karşı dirençleri göz önüne alınmalıdır. </a:t>
            </a:r>
            <a:r>
              <a:rPr lang="tr-TR" dirty="0" err="1" smtClean="0"/>
              <a:t>Apis</a:t>
            </a:r>
            <a:r>
              <a:rPr lang="tr-TR" dirty="0" smtClean="0"/>
              <a:t> </a:t>
            </a:r>
            <a:r>
              <a:rPr lang="tr-TR" dirty="0" err="1" smtClean="0"/>
              <a:t>mellifera</a:t>
            </a:r>
            <a:r>
              <a:rPr lang="tr-TR" dirty="0" smtClean="0"/>
              <a:t> türünün ırkları ve yerel </a:t>
            </a:r>
            <a:r>
              <a:rPr lang="tr-TR" dirty="0" err="1" smtClean="0"/>
              <a:t>ekotipleri</a:t>
            </a:r>
            <a:r>
              <a:rPr lang="tr-TR" dirty="0" smtClean="0"/>
              <a:t> tercih edilmelidir.</a:t>
            </a:r>
          </a:p>
          <a:p>
            <a:r>
              <a:rPr lang="tr-TR" dirty="0" smtClean="0"/>
              <a:t>             c) Kapasite artırımı, kolonilerin bölünmesi veya organik arıcılık yapan diğer işletmelerden oğul veya kovan alınabilir.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274638"/>
            <a:ext cx="8229600" cy="1143000"/>
          </a:xfrm>
        </p:spPr>
        <p:txBody>
          <a:bodyPr>
            <a:normAutofit fontScale="90000"/>
          </a:bodyPr>
          <a:lstStyle/>
          <a:p>
            <a:r>
              <a:rPr lang="tr-TR" dirty="0" smtClean="0"/>
              <a:t/>
            </a:r>
            <a:br>
              <a:rPr lang="tr-TR" dirty="0" smtClean="0"/>
            </a:br>
            <a:endParaRPr lang="tr-TR" dirty="0"/>
          </a:p>
        </p:txBody>
      </p:sp>
      <p:sp>
        <p:nvSpPr>
          <p:cNvPr id="5" name="4 Dikdörtgen"/>
          <p:cNvSpPr/>
          <p:nvPr/>
        </p:nvSpPr>
        <p:spPr>
          <a:xfrm>
            <a:off x="3000364" y="2143116"/>
            <a:ext cx="4045788" cy="923330"/>
          </a:xfrm>
          <a:prstGeom prst="rect">
            <a:avLst/>
          </a:prstGeom>
        </p:spPr>
        <p:txBody>
          <a:bodyPr wrap="none">
            <a:spAutoFit/>
          </a:bodyPr>
          <a:lstStyle/>
          <a:p>
            <a:r>
              <a:rPr lang="tr-TR" sz="5400" dirty="0" smtClean="0"/>
              <a:t>TEŞEKKÜRLER</a:t>
            </a:r>
            <a:endParaRPr lang="tr-TR" sz="5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dirty="0"/>
          </a:p>
        </p:txBody>
      </p:sp>
      <p:sp>
        <p:nvSpPr>
          <p:cNvPr id="4" name="3 İçerik Yer Tutucusu"/>
          <p:cNvSpPr>
            <a:spLocks noGrp="1"/>
          </p:cNvSpPr>
          <p:nvPr>
            <p:ph sz="half" idx="2"/>
          </p:nvPr>
        </p:nvSpPr>
        <p:spPr/>
        <p:txBody>
          <a:bodyPr/>
          <a:lstStyle/>
          <a:p>
            <a:endParaRPr 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tr-TR" dirty="0" smtClean="0"/>
              <a:t>d) Yetkilendirilmiş </a:t>
            </a:r>
            <a:r>
              <a:rPr lang="tr-TR" dirty="0" err="1" smtClean="0"/>
              <a:t>kuruluşdan</a:t>
            </a:r>
            <a:r>
              <a:rPr lang="tr-TR" dirty="0" smtClean="0"/>
              <a:t> önceden izin alınması kaydıyla, işletmenin sahip olduğu konvansiyonel arı kolonileri, organik arıcılığa geçiş amacı ile kullanılabilir.</a:t>
            </a:r>
          </a:p>
          <a:p>
            <a:r>
              <a:rPr lang="tr-TR" dirty="0" smtClean="0"/>
              <a:t>             e) Bu Yönetmelik hükümlerine göre üretim yapmayan arıcılardan sağlanan arı oğulları, bir yıllık geçiş süreci içerisinde kullanılabilir.</a:t>
            </a:r>
          </a:p>
          <a:p>
            <a:r>
              <a:rPr lang="tr-TR" dirty="0" smtClean="0"/>
              <a:t>             f) Sağlık veya felaket nedenleriyle yüksek hayvan ölümlerinin olması durumunda ve bu Yönetmelik hükümlerine uygun kovanların mevcut olmaması halinde, geçiş sürecine tabi olmaları kaydıyla, yetkilendirilmiş kuruluş tarafından kovanların yeniden oluşturulmasına izin verilebilir.</a:t>
            </a:r>
          </a:p>
          <a:p>
            <a:r>
              <a:rPr lang="tr-TR" dirty="0" smtClean="0"/>
              <a:t>             g) Kolonilerin yenilenmesi amacıyla, bu Yönetmelik hükümlerine uygun olmayan, yılda % 10 oranında ana arı ve oğul organik üretim yapılan kovanlara yerleştirilmeleri kaydıyla,organik üretim yapılan birimlere alınabilir. Bu durumda geçiş süreci uygulanmaz.</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   h) Kovanların yerleşimi aşağıdaki hususlara uygun olmalıdır;</a:t>
            </a:r>
          </a:p>
          <a:p>
            <a:r>
              <a:rPr lang="tr-TR" dirty="0" smtClean="0"/>
              <a:t>             1) Arılar için yeterli miktarda doğal nektar, balözü ve polen kaynağı bulunmalı ve suya erişim imkanı olmalıdır.</a:t>
            </a:r>
          </a:p>
          <a:p>
            <a:r>
              <a:rPr lang="tr-TR" dirty="0" smtClean="0"/>
              <a:t>             2) Üretim bölgesinin 3 km yarıçapı içerisinde bulunan nektar ve polen kaynakları,organik olarak üretilen ürünlerden, doğal veya arıcılık ürünlerinin organik olma niteliğini etkilemeyecek bitki örtüsünden </a:t>
            </a:r>
            <a:r>
              <a:rPr lang="tr-TR" dirty="0" smtClean="0"/>
              <a:t>oluşmalıdır</a:t>
            </a:r>
            <a:endParaRPr lang="tr-TR" dirty="0" smtClean="0"/>
          </a:p>
          <a:p>
            <a:r>
              <a:rPr lang="tr-TR" dirty="0" smtClean="0"/>
              <a:t>             </a:t>
            </a:r>
            <a:br>
              <a:rPr lang="tr-TR" dirty="0" smtClean="0"/>
            </a:b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smtClean="0"/>
              <a:t>. Bu alanda yeteri miktarda polen ve nektar bulunamaması halinde, üreticinin arılarını yukarıdaki şartlara uygun olmayan bir alana nakletmesi durumunda, üretimini organik tarım usul ve esaslarına uygun yapmak kaydıyla ürün elde eder ve bu ürün organik olarak değerlendirilemez. Söz konusu kovanların belirtilen bölgeye tekrar nakledilmesi halinde geçiş süreci uygulanmaz. Yukarıda belirtilen yarıçap içerisinde, aynı üretici tarafından, organik ve konvansiyonel arıcılık birlikte yapılamaz.</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3) Kovanlar; kirlenmeye yol açması muhtemel olan, kent merkezleri, otoyollar, sanayi bölgeleri, atık merkezleri, atık yakma merkezleri gibi tarım dışı üretim kaynaklarından yeterince uzak olmalıdır. Kontrol kuruluşları ve/veya birimleri bu koşulun sağlanması için gerekli tedbirleri almalıdır.</a:t>
            </a:r>
          </a:p>
          <a:p>
            <a:r>
              <a:rPr lang="tr-TR" dirty="0" smtClean="0"/>
              <a:t>             Yukarıdaki koşullar çiçeklenmenin olmadığı alanlarda veya kovanların uykuda olduğu kışlama döneminde uygulanmaz.</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 </a:t>
            </a:r>
            <a:r>
              <a:rPr lang="tr-TR" dirty="0" smtClean="0"/>
              <a:t>Üretim sezonu sonunda arıların kışı geçirebilmesi için kovanlarda yeterli miktarda bal ve polen bırakılmalıdır.</a:t>
            </a:r>
          </a:p>
          <a:p>
            <a:r>
              <a:rPr lang="tr-TR" dirty="0" smtClean="0"/>
              <a:t> </a:t>
            </a:r>
            <a:r>
              <a:rPr lang="tr-TR" dirty="0" smtClean="0"/>
              <a:t>j) İlkbahar döneminde arı kolonilerinin beslenmesinde organik bal kullanılır. İklim koşullarının balın kristalleşmesini hızlandırdığı durumlarda, beslemede organik metotla üretilen bal yerine organik </a:t>
            </a:r>
            <a:r>
              <a:rPr lang="tr-TR" dirty="0" err="1" smtClean="0"/>
              <a:t>metodlarla</a:t>
            </a:r>
            <a:r>
              <a:rPr lang="tr-TR" dirty="0" smtClean="0"/>
              <a:t> üretilen şeker şurubu veya organik şeker melası kullanılmasına yetkili kuruluş tarafından izin verilebilir. Besleme ile ilgili olarak kayıtlara, ürünün tipi, uygulama tarihi, miktarı ve kullanıldığı kovanlara dair bilgiler yazılır. Besleme işlemi son bal hasadı ile müteakip nektar veya balözü döneminden önceki 15 gün arasında yapılır.</a:t>
            </a:r>
          </a:p>
          <a:p>
            <a:r>
              <a:rPr lang="tr-TR"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smtClean="0"/>
              <a:t> </a:t>
            </a:r>
            <a:r>
              <a:rPr lang="tr-TR" dirty="0" smtClean="0"/>
              <a:t>Koruyucu önlemlere rağmen, koloniler hastalanır veya zarar görürse, derhal tedaviye alınmalı ve gerekirse koloniler ayrı kovanlarda izole edilmelidir. Bu Yönetmeliğe uygun arıcılıkta kullanılacak veteriner ilaçları aşağıdaki prensiplere uygun olmalıdır;</a:t>
            </a:r>
          </a:p>
          <a:p>
            <a:r>
              <a:rPr lang="tr-TR" dirty="0" smtClean="0"/>
              <a:t>             1) Bakanlıkça ruhsatlandırılmış olmalıdır.</a:t>
            </a:r>
          </a:p>
          <a:p>
            <a:r>
              <a:rPr lang="tr-TR" dirty="0" smtClean="0"/>
              <a:t>             2) Tedavi edici etkilerinin öngörülen tedaviye uygun olması kaydıyla kimyasal bileşimli ilaçlar yerine </a:t>
            </a:r>
            <a:r>
              <a:rPr lang="tr-TR" dirty="0" err="1" smtClean="0"/>
              <a:t>fitoterapik</a:t>
            </a:r>
            <a:r>
              <a:rPr lang="tr-TR" dirty="0" smtClean="0"/>
              <a:t> veya </a:t>
            </a:r>
            <a:r>
              <a:rPr lang="tr-TR" dirty="0" err="1" smtClean="0"/>
              <a:t>homeopatik</a:t>
            </a:r>
            <a:r>
              <a:rPr lang="tr-TR" dirty="0" smtClean="0"/>
              <a:t> tedavi yöntemleri kullanılmalıdır.</a:t>
            </a:r>
          </a:p>
          <a:p>
            <a:r>
              <a:rPr lang="tr-TR" dirty="0" smtClean="0"/>
              <a:t>             3) Yukarıda bahsedilen ürünlerin kullanımı, kolonileri tehdit eden hastalık veya istilacıların yok edilmesinde etkili olmaması durumunda, yetkilendirilmiş kuruluşun sorumluluğunda, kimyasal bileşimli ilaçlar kullanılabilir. Ancak koruyucu amaçlı kimyasal bileşimli ilaçların kullanımı yasaktır.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 4) Arı zararlısı </a:t>
            </a:r>
            <a:r>
              <a:rPr lang="tr-TR" dirty="0" err="1" smtClean="0"/>
              <a:t>Varroa</a:t>
            </a:r>
            <a:r>
              <a:rPr lang="tr-TR" dirty="0" smtClean="0"/>
              <a:t> için; formik asit, laktik asit, asetik asit, oksalik asit ve mentol, </a:t>
            </a:r>
            <a:r>
              <a:rPr lang="tr-TR" dirty="0" err="1" smtClean="0"/>
              <a:t>timol</a:t>
            </a:r>
            <a:r>
              <a:rPr lang="tr-TR" dirty="0" smtClean="0"/>
              <a:t>, </a:t>
            </a:r>
            <a:r>
              <a:rPr lang="tr-TR" dirty="0" err="1" smtClean="0"/>
              <a:t>okaliptol</a:t>
            </a:r>
            <a:r>
              <a:rPr lang="tr-TR" dirty="0" smtClean="0"/>
              <a:t> veya kafur kullanılabilir. Bu ürünler kullanıldığında kolonilere bir yıllık geçiş süreci uygulanmaz.</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1198</TotalTime>
  <Words>266</Words>
  <Application>Microsoft Office PowerPoint</Application>
  <PresentationFormat>Ekran Gösterisi (4:3)</PresentationFormat>
  <Paragraphs>38</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MALZEMELER</vt:lpstr>
      <vt:lpstr>Slayt 13</vt:lpstr>
      <vt:lpstr>Slayt 14</vt:lpstr>
      <vt:lpstr>Slayt 15</vt:lpstr>
      <vt:lpstr>Slayt 16</vt:lpstr>
      <vt:lpstr>Slayt 17</vt:lpstr>
      <vt:lpstr>Slayt 18</vt:lpstr>
      <vt:lpstr>KOVAN  PLAKALARI</vt:lpstr>
      <vt:lpstr>Slayt 20</vt:lpstr>
      <vt:lpstr> </vt:lpstr>
      <vt:lpstr>Slayt 22</vt:lpstr>
      <vt:lpstr>Slayt 23</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yaykur</dc:creator>
  <cp:lastModifiedBy>ALATA</cp:lastModifiedBy>
  <cp:revision>91</cp:revision>
  <dcterms:created xsi:type="dcterms:W3CDTF">2013-05-17T08:31:37Z</dcterms:created>
  <dcterms:modified xsi:type="dcterms:W3CDTF">2014-10-14T19:12:18Z</dcterms:modified>
</cp:coreProperties>
</file>