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2" r:id="rId4"/>
    <p:sldId id="303" r:id="rId5"/>
    <p:sldId id="304" r:id="rId6"/>
    <p:sldId id="305" r:id="rId7"/>
    <p:sldId id="313" r:id="rId8"/>
    <p:sldId id="316" r:id="rId9"/>
    <p:sldId id="315" r:id="rId10"/>
    <p:sldId id="307" r:id="rId11"/>
    <p:sldId id="318" r:id="rId12"/>
    <p:sldId id="308" r:id="rId13"/>
    <p:sldId id="317" r:id="rId14"/>
    <p:sldId id="309" r:id="rId15"/>
    <p:sldId id="310" r:id="rId16"/>
    <p:sldId id="312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287" r:id="rId29"/>
    <p:sldId id="288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3414EC-4CF7-46BF-B256-ED9C53A5BAA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13.10.2014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13.10.2014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13.10.2014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13.10.2014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13.10.2014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13.10.2014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13.10.2014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39552" y="1700808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SONBAHAR ÇALIŞMALARI VE KIŞLATMA</a:t>
            </a:r>
          </a:p>
          <a:p>
            <a:endParaRPr lang="tr-TR" sz="4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44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633046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584" tIns="50292" rIns="100584" bIns="50292" anchor="ctr"/>
          <a:lstStyle/>
          <a:p>
            <a:pPr algn="ctr" defTabSz="1006475">
              <a:spcBef>
                <a:spcPct val="0"/>
              </a:spcBef>
            </a:pPr>
            <a:r>
              <a:rPr lang="tr-TR" sz="4800">
                <a:solidFill>
                  <a:schemeClr val="tx2"/>
                </a:solidFill>
              </a:rPr>
              <a:t>Kışlatma İşlemleri</a:t>
            </a:r>
          </a:p>
        </p:txBody>
      </p:sp>
      <p:sp>
        <p:nvSpPr>
          <p:cNvPr id="391171" name="Text Box 3"/>
          <p:cNvSpPr txBox="1">
            <a:spLocks noChangeArrowheads="1"/>
          </p:cNvSpPr>
          <p:nvPr/>
        </p:nvSpPr>
        <p:spPr bwMode="auto">
          <a:xfrm>
            <a:off x="914400" y="1676401"/>
            <a:ext cx="696350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391172" name="Text Box 4"/>
          <p:cNvSpPr txBox="1">
            <a:spLocks noChangeArrowheads="1"/>
          </p:cNvSpPr>
          <p:nvPr/>
        </p:nvSpPr>
        <p:spPr bwMode="auto">
          <a:xfrm>
            <a:off x="703385" y="1752600"/>
            <a:ext cx="7526215" cy="39703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76250" indent="-476250">
              <a:buFont typeface="Wingdings" pitchFamily="2" charset="2"/>
              <a:buChar char="Ø"/>
            </a:pPr>
            <a:r>
              <a:rPr lang="tr-TR" sz="4200"/>
              <a:t>Sağlıklı bir kışa hazırlık dönemi kışlatma çıkışı koloni kaybını da en aza indirecektir.</a:t>
            </a:r>
          </a:p>
          <a:p>
            <a:pPr marL="476250" indent="-476250">
              <a:buFont typeface="Wingdings" pitchFamily="2" charset="2"/>
              <a:buChar char="Ø"/>
            </a:pPr>
            <a:r>
              <a:rPr lang="tr-TR" sz="4200"/>
              <a:t>Sonbaharda yapılacak olan çalışmalar kışlatma başarısını da o oranda etkileyecektir.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 smtClean="0"/>
              <a:t>AÇIKTA KIŞLAYAN KOLONİ</a:t>
            </a:r>
            <a:endParaRPr lang="tr-TR" dirty="0"/>
          </a:p>
        </p:txBody>
      </p:sp>
      <p:pic>
        <p:nvPicPr>
          <p:cNvPr id="2050" name="Picture 2" descr="C:\Users\ALATA\Desktop\images (2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14554"/>
            <a:ext cx="3429024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ChangeArrowheads="1"/>
          </p:cNvSpPr>
          <p:nvPr/>
        </p:nvSpPr>
        <p:spPr bwMode="auto">
          <a:xfrm>
            <a:off x="633046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584" tIns="50292" rIns="100584" bIns="50292" anchor="ctr"/>
          <a:lstStyle/>
          <a:p>
            <a:pPr algn="ctr" defTabSz="1006475">
              <a:spcBef>
                <a:spcPct val="0"/>
              </a:spcBef>
            </a:pPr>
            <a:r>
              <a:rPr lang="tr-TR" sz="4800">
                <a:solidFill>
                  <a:schemeClr val="tx2"/>
                </a:solidFill>
              </a:rPr>
              <a:t>Kışlatma Esnasında ...</a:t>
            </a:r>
          </a:p>
        </p:txBody>
      </p:sp>
      <p:sp>
        <p:nvSpPr>
          <p:cNvPr id="365571" name="Text Box 3"/>
          <p:cNvSpPr txBox="1">
            <a:spLocks noChangeArrowheads="1"/>
          </p:cNvSpPr>
          <p:nvPr/>
        </p:nvSpPr>
        <p:spPr bwMode="auto">
          <a:xfrm>
            <a:off x="914400" y="1676401"/>
            <a:ext cx="696350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365572" name="Text Box 4"/>
          <p:cNvSpPr txBox="1">
            <a:spLocks noChangeArrowheads="1"/>
          </p:cNvSpPr>
          <p:nvPr/>
        </p:nvSpPr>
        <p:spPr bwMode="auto">
          <a:xfrm>
            <a:off x="633046" y="1676400"/>
            <a:ext cx="8018585" cy="429348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81000" indent="-381000">
              <a:spcBef>
                <a:spcPct val="20000"/>
              </a:spcBef>
              <a:buFont typeface="Wingdings" pitchFamily="2" charset="2"/>
              <a:buChar char="v"/>
            </a:pPr>
            <a:r>
              <a:rPr lang="tr-TR" sz="3500" dirty="0"/>
              <a:t>Kovan içerisinde yeterli besin </a:t>
            </a:r>
            <a:r>
              <a:rPr lang="tr-TR" sz="3500" dirty="0" err="1"/>
              <a:t>stoğu</a:t>
            </a:r>
            <a:r>
              <a:rPr lang="tr-TR" sz="3500" dirty="0"/>
              <a:t> olmalı.</a:t>
            </a:r>
          </a:p>
          <a:p>
            <a:pPr marL="381000" indent="-381000">
              <a:spcBef>
                <a:spcPct val="20000"/>
              </a:spcBef>
              <a:buFont typeface="Wingdings" pitchFamily="2" charset="2"/>
              <a:buChar char="v"/>
            </a:pPr>
            <a:r>
              <a:rPr lang="tr-TR" sz="3500" dirty="0" err="1"/>
              <a:t>Varroaya</a:t>
            </a:r>
            <a:r>
              <a:rPr lang="tr-TR" sz="3500" dirty="0"/>
              <a:t> karşı ilaçlama yapılmış olmalı.</a:t>
            </a:r>
          </a:p>
          <a:p>
            <a:pPr marL="381000" indent="-381000">
              <a:spcBef>
                <a:spcPct val="20000"/>
              </a:spcBef>
              <a:buFont typeface="Wingdings" pitchFamily="2" charset="2"/>
              <a:buChar char="v"/>
            </a:pPr>
            <a:r>
              <a:rPr lang="tr-TR" sz="3500" dirty="0"/>
              <a:t>Su basmasına karşı sehpalara alınmalı.</a:t>
            </a:r>
          </a:p>
          <a:p>
            <a:pPr marL="381000" indent="-381000">
              <a:spcBef>
                <a:spcPct val="20000"/>
              </a:spcBef>
              <a:buFont typeface="Wingdings" pitchFamily="2" charset="2"/>
              <a:buChar char="v"/>
            </a:pPr>
            <a:r>
              <a:rPr lang="tr-TR" sz="3500" dirty="0"/>
              <a:t>Çatlak, kırık ve delik kovan kullanılmamalı.</a:t>
            </a:r>
          </a:p>
          <a:p>
            <a:pPr marL="381000" indent="-381000">
              <a:spcBef>
                <a:spcPct val="20000"/>
              </a:spcBef>
              <a:buFont typeface="Wingdings" pitchFamily="2" charset="2"/>
              <a:buChar char="v"/>
            </a:pPr>
            <a:r>
              <a:rPr lang="tr-TR" sz="3500" dirty="0"/>
              <a:t>Kovanlar hafif öne eğik yerleştirilmeli</a:t>
            </a:r>
            <a:r>
              <a:rPr lang="tr-TR" sz="3500" dirty="0" smtClean="0"/>
              <a:t>.</a:t>
            </a:r>
            <a:endParaRPr lang="tr-TR" sz="3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ChangeArrowheads="1"/>
          </p:cNvSpPr>
          <p:nvPr/>
        </p:nvSpPr>
        <p:spPr bwMode="auto">
          <a:xfrm>
            <a:off x="633046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584" tIns="50292" rIns="100584" bIns="50292" anchor="ctr"/>
          <a:lstStyle/>
          <a:p>
            <a:pPr algn="ctr" defTabSz="1006475">
              <a:spcBef>
                <a:spcPct val="0"/>
              </a:spcBef>
            </a:pPr>
            <a:r>
              <a:rPr lang="tr-TR" sz="4800">
                <a:solidFill>
                  <a:schemeClr val="tx2"/>
                </a:solidFill>
              </a:rPr>
              <a:t>Kışlatılan Koloniler</a:t>
            </a:r>
          </a:p>
        </p:txBody>
      </p:sp>
      <p:sp>
        <p:nvSpPr>
          <p:cNvPr id="385027" name="Text Box 3"/>
          <p:cNvSpPr txBox="1">
            <a:spLocks noChangeArrowheads="1"/>
          </p:cNvSpPr>
          <p:nvPr/>
        </p:nvSpPr>
        <p:spPr bwMode="auto">
          <a:xfrm>
            <a:off x="914400" y="1676401"/>
            <a:ext cx="696350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385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7108" y="1676400"/>
            <a:ext cx="2813538" cy="2286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85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046" y="4114801"/>
            <a:ext cx="2954215" cy="2168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85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6062" y="4038601"/>
            <a:ext cx="3235569" cy="2435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85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3692" y="1630364"/>
            <a:ext cx="3235569" cy="2255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8503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76246" y="5029201"/>
            <a:ext cx="2180492" cy="1558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ChangeArrowheads="1"/>
          </p:cNvSpPr>
          <p:nvPr/>
        </p:nvSpPr>
        <p:spPr bwMode="auto">
          <a:xfrm>
            <a:off x="633046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584" tIns="50292" rIns="100584" bIns="50292" anchor="ctr"/>
          <a:lstStyle/>
          <a:p>
            <a:pPr algn="ctr" defTabSz="1006475">
              <a:spcBef>
                <a:spcPct val="0"/>
              </a:spcBef>
            </a:pPr>
            <a:r>
              <a:rPr lang="tr-TR" sz="4800">
                <a:solidFill>
                  <a:schemeClr val="tx2"/>
                </a:solidFill>
              </a:rPr>
              <a:t>Kışlatma Esnasında ...</a:t>
            </a:r>
          </a:p>
        </p:txBody>
      </p:sp>
      <p:sp>
        <p:nvSpPr>
          <p:cNvPr id="388099" name="Text Box 3"/>
          <p:cNvSpPr txBox="1">
            <a:spLocks noChangeArrowheads="1"/>
          </p:cNvSpPr>
          <p:nvPr/>
        </p:nvSpPr>
        <p:spPr bwMode="auto">
          <a:xfrm>
            <a:off x="914400" y="1676401"/>
            <a:ext cx="696350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633046" y="1828800"/>
            <a:ext cx="8018585" cy="429348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81000" indent="-381000">
              <a:spcBef>
                <a:spcPct val="20000"/>
              </a:spcBef>
              <a:buFont typeface="Wingdings" pitchFamily="2" charset="2"/>
              <a:buChar char="v"/>
            </a:pPr>
            <a:r>
              <a:rPr lang="tr-TR" sz="3500" dirty="0"/>
              <a:t>Uçma delikleri daraltılmalı. </a:t>
            </a:r>
          </a:p>
          <a:p>
            <a:pPr marL="381000" indent="-381000">
              <a:spcBef>
                <a:spcPct val="20000"/>
              </a:spcBef>
              <a:buFont typeface="Wingdings" pitchFamily="2" charset="2"/>
              <a:buChar char="v"/>
            </a:pPr>
            <a:r>
              <a:rPr lang="tr-TR" sz="3500" dirty="0"/>
              <a:t>Kovan içerisinde boş petek bırakılmamalı.</a:t>
            </a:r>
          </a:p>
          <a:p>
            <a:pPr marL="381000" indent="-381000">
              <a:spcBef>
                <a:spcPct val="20000"/>
              </a:spcBef>
              <a:buFont typeface="Wingdings" pitchFamily="2" charset="2"/>
              <a:buChar char="v"/>
            </a:pPr>
            <a:r>
              <a:rPr lang="tr-TR" sz="3500" dirty="0"/>
              <a:t>Bölme tahtası ile petekler sıkıştırılmalı.</a:t>
            </a:r>
          </a:p>
          <a:p>
            <a:pPr marL="381000" indent="-381000">
              <a:spcBef>
                <a:spcPct val="20000"/>
              </a:spcBef>
              <a:buFont typeface="Wingdings" pitchFamily="2" charset="2"/>
              <a:buChar char="v"/>
            </a:pPr>
            <a:r>
              <a:rPr lang="tr-TR" sz="3500" dirty="0"/>
              <a:t>Kovanlar, varsa sundurma altına alınmalı.</a:t>
            </a:r>
          </a:p>
          <a:p>
            <a:pPr marL="381000" indent="-381000">
              <a:spcBef>
                <a:spcPct val="20000"/>
              </a:spcBef>
              <a:buFont typeface="Wingdings" pitchFamily="2" charset="2"/>
              <a:buChar char="v"/>
            </a:pPr>
            <a:r>
              <a:rPr lang="tr-TR" sz="3500" dirty="0"/>
              <a:t>Kovanlar hiçbir şekilde rahatsız edilmemeli</a:t>
            </a:r>
            <a:r>
              <a:rPr lang="tr-TR" sz="3500" dirty="0" smtClean="0"/>
              <a:t>.</a:t>
            </a:r>
            <a:endParaRPr lang="tr-TR" sz="3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633046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584" tIns="50292" rIns="100584" bIns="50292" anchor="ctr"/>
          <a:lstStyle/>
          <a:p>
            <a:pPr algn="ctr" defTabSz="1006475">
              <a:spcBef>
                <a:spcPct val="0"/>
              </a:spcBef>
            </a:pPr>
            <a:r>
              <a:rPr lang="tr-TR" sz="4800">
                <a:solidFill>
                  <a:schemeClr val="tx2"/>
                </a:solidFill>
              </a:rPr>
              <a:t>Son Kontrollerin Yapılması</a:t>
            </a:r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914400" y="1676401"/>
            <a:ext cx="696350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37172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047" y="1676400"/>
            <a:ext cx="3163766" cy="4705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7172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8954" y="3048000"/>
            <a:ext cx="4642338" cy="3352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ChangeArrowheads="1"/>
          </p:cNvSpPr>
          <p:nvPr/>
        </p:nvSpPr>
        <p:spPr bwMode="auto">
          <a:xfrm>
            <a:off x="633046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584" tIns="50292" rIns="100584" bIns="50292" anchor="ctr"/>
          <a:lstStyle/>
          <a:p>
            <a:pPr algn="ctr" defTabSz="1006475">
              <a:spcBef>
                <a:spcPct val="0"/>
              </a:spcBef>
            </a:pPr>
            <a:r>
              <a:rPr lang="tr-TR" sz="4800">
                <a:solidFill>
                  <a:schemeClr val="tx2"/>
                </a:solidFill>
              </a:rPr>
              <a:t>Kışlatılan Koloniler</a:t>
            </a:r>
          </a:p>
        </p:txBody>
      </p:sp>
      <p:sp>
        <p:nvSpPr>
          <p:cNvPr id="379907" name="Text Box 3"/>
          <p:cNvSpPr txBox="1">
            <a:spLocks noChangeArrowheads="1"/>
          </p:cNvSpPr>
          <p:nvPr/>
        </p:nvSpPr>
        <p:spPr bwMode="auto">
          <a:xfrm>
            <a:off x="914400" y="1676401"/>
            <a:ext cx="696350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3799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739" y="1524000"/>
            <a:ext cx="7033846" cy="4749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633046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584" tIns="50292" rIns="100584" bIns="50292" anchor="ctr"/>
          <a:lstStyle/>
          <a:p>
            <a:pPr algn="ctr" defTabSz="1006475">
              <a:spcBef>
                <a:spcPct val="0"/>
              </a:spcBef>
            </a:pPr>
            <a:r>
              <a:rPr lang="tr-TR" sz="4800">
                <a:solidFill>
                  <a:schemeClr val="tx2"/>
                </a:solidFill>
              </a:rPr>
              <a:t>Sonbaharda Yapılacak İşlemler</a:t>
            </a:r>
          </a:p>
        </p:txBody>
      </p:sp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914400" y="1676401"/>
            <a:ext cx="696350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373764" name="Text Box 4"/>
          <p:cNvSpPr txBox="1">
            <a:spLocks noChangeArrowheads="1"/>
          </p:cNvSpPr>
          <p:nvPr/>
        </p:nvSpPr>
        <p:spPr bwMode="auto">
          <a:xfrm>
            <a:off x="562708" y="1752600"/>
            <a:ext cx="8299938" cy="461664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76250" indent="-476250">
              <a:buFont typeface="Wingdings" pitchFamily="2" charset="2"/>
              <a:buChar char="Ø"/>
            </a:pPr>
            <a:r>
              <a:rPr lang="tr-TR" sz="4200"/>
              <a:t>Tüm kovanlarda genel kontroller yapılır.</a:t>
            </a:r>
          </a:p>
          <a:p>
            <a:pPr marL="476250" indent="-476250">
              <a:buFont typeface="Wingdings" pitchFamily="2" charset="2"/>
              <a:buChar char="Ø"/>
            </a:pPr>
            <a:r>
              <a:rPr lang="tr-TR" sz="4200"/>
              <a:t>Ana arının varlığı ve performansı gözlenir. Genç ve sağlıklı ana arı varsa, gözlere düzgün yumurta atıyorsa sorun yok demektir. Kovan kışı rahat geçirebilir.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633046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584" tIns="50292" rIns="100584" bIns="50292" anchor="ctr"/>
          <a:lstStyle/>
          <a:p>
            <a:pPr algn="ctr" defTabSz="1006475">
              <a:spcBef>
                <a:spcPct val="0"/>
              </a:spcBef>
            </a:pPr>
            <a:r>
              <a:rPr lang="tr-TR" sz="4800">
                <a:solidFill>
                  <a:schemeClr val="tx2"/>
                </a:solidFill>
              </a:rPr>
              <a:t>Sağlıklı ve Genç Ana Arı</a:t>
            </a:r>
          </a:p>
        </p:txBody>
      </p:sp>
      <p:sp>
        <p:nvSpPr>
          <p:cNvPr id="380931" name="Text Box 3"/>
          <p:cNvSpPr txBox="1">
            <a:spLocks noChangeArrowheads="1"/>
          </p:cNvSpPr>
          <p:nvPr/>
        </p:nvSpPr>
        <p:spPr bwMode="auto">
          <a:xfrm>
            <a:off x="914400" y="1676401"/>
            <a:ext cx="696350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3809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7108" y="1638300"/>
            <a:ext cx="5978769" cy="4857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ChangeArrowheads="1"/>
          </p:cNvSpPr>
          <p:nvPr/>
        </p:nvSpPr>
        <p:spPr bwMode="auto">
          <a:xfrm>
            <a:off x="633046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584" tIns="50292" rIns="100584" bIns="50292" anchor="ctr"/>
          <a:lstStyle/>
          <a:p>
            <a:pPr algn="ctr" defTabSz="1006475">
              <a:spcBef>
                <a:spcPct val="0"/>
              </a:spcBef>
            </a:pPr>
            <a:r>
              <a:rPr lang="tr-TR" sz="4800">
                <a:solidFill>
                  <a:schemeClr val="tx2"/>
                </a:solidFill>
              </a:rPr>
              <a:t>Sonbaharda Yapılacak İşlemler</a:t>
            </a:r>
          </a:p>
        </p:txBody>
      </p:sp>
      <p:sp>
        <p:nvSpPr>
          <p:cNvPr id="361483" name="Text Box 11"/>
          <p:cNvSpPr txBox="1">
            <a:spLocks noChangeArrowheads="1"/>
          </p:cNvSpPr>
          <p:nvPr/>
        </p:nvSpPr>
        <p:spPr bwMode="auto">
          <a:xfrm>
            <a:off x="1125415" y="2057400"/>
            <a:ext cx="7033846" cy="33239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76250" indent="-476250">
              <a:buFont typeface="Wingdings" pitchFamily="2" charset="2"/>
              <a:buChar char="Ø"/>
            </a:pPr>
            <a:r>
              <a:rPr lang="tr-TR" sz="4200"/>
              <a:t>Ana arı yaşlı ve dağınık yumurta atıyorsa genç bir ana arı ile değiştirilmeli veya genç analı zayıf bir koloni ile birleştirilmelidir.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633046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584" tIns="50292" rIns="100584" bIns="50292" anchor="ctr"/>
          <a:lstStyle/>
          <a:p>
            <a:pPr algn="ctr" defTabSz="1006475">
              <a:spcBef>
                <a:spcPct val="0"/>
              </a:spcBef>
            </a:pPr>
            <a:r>
              <a:rPr lang="tr-TR" sz="4800">
                <a:solidFill>
                  <a:schemeClr val="tx2"/>
                </a:solidFill>
              </a:rPr>
              <a:t>Sağlıklı ve Genç Yavrulu Petek</a:t>
            </a: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914400" y="1676401"/>
            <a:ext cx="696350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37275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9138" y="1771650"/>
            <a:ext cx="5416062" cy="4400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ChangeArrowheads="1"/>
          </p:cNvSpPr>
          <p:nvPr/>
        </p:nvSpPr>
        <p:spPr bwMode="auto">
          <a:xfrm>
            <a:off x="633046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584" tIns="50292" rIns="100584" bIns="50292" anchor="ctr"/>
          <a:lstStyle/>
          <a:p>
            <a:pPr algn="ctr" defTabSz="1006475">
              <a:spcBef>
                <a:spcPct val="0"/>
              </a:spcBef>
            </a:pPr>
            <a:r>
              <a:rPr lang="tr-TR" sz="4800">
                <a:solidFill>
                  <a:schemeClr val="tx2"/>
                </a:solidFill>
              </a:rPr>
              <a:t>Kışlatma Nedir</a:t>
            </a:r>
          </a:p>
        </p:txBody>
      </p:sp>
      <p:sp>
        <p:nvSpPr>
          <p:cNvPr id="364547" name="Text Box 3"/>
          <p:cNvSpPr txBox="1">
            <a:spLocks noChangeArrowheads="1"/>
          </p:cNvSpPr>
          <p:nvPr/>
        </p:nvSpPr>
        <p:spPr bwMode="auto">
          <a:xfrm>
            <a:off x="914400" y="1676401"/>
            <a:ext cx="696350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703384" y="1828801"/>
            <a:ext cx="7877908" cy="461664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76250" indent="-476250">
              <a:buFont typeface="Wingdings" pitchFamily="2" charset="2"/>
              <a:buChar char="ü"/>
            </a:pPr>
            <a:r>
              <a:rPr lang="tr-TR" sz="4200"/>
              <a:t>Bal arısı kolonilerinin aktif sezon sonrasında dinlenecekleri dönem olup hava sıcaklığının +14</a:t>
            </a:r>
            <a:r>
              <a:rPr lang="tr-TR" sz="4200" baseline="30000"/>
              <a:t>0</a:t>
            </a:r>
            <a:r>
              <a:rPr lang="tr-TR" sz="4200"/>
              <a:t>C’nin altına düşmesiyle başlar.</a:t>
            </a:r>
          </a:p>
          <a:p>
            <a:pPr marL="476250" indent="-476250">
              <a:buFont typeface="Wingdings" pitchFamily="2" charset="2"/>
              <a:buChar char="ü"/>
            </a:pPr>
            <a:r>
              <a:rPr lang="tr-TR" sz="4200"/>
              <a:t>Bu dönemde bal arıları kış salkımı oluştururlar ve sadece bal yerler.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Bu dönemde bal arıları salkım oluştururlar ve sadece bal yerler.</a:t>
            </a:r>
          </a:p>
          <a:p>
            <a:r>
              <a:rPr lang="tr-TR" dirty="0" smtClean="0"/>
              <a:t>Bu sebeple arıların özellikle kışı çok sert  ve uzun geçen yerlerde  bol ballı kışlatılmaları gerekmektedir.</a:t>
            </a:r>
            <a:endParaRPr lang="tr-TR" dirty="0"/>
          </a:p>
        </p:txBody>
      </p:sp>
      <p:pic>
        <p:nvPicPr>
          <p:cNvPr id="1026" name="Picture 2" descr="C:\Users\ALATA\Desktop\images (2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3857652" cy="2000264"/>
          </a:xfrm>
          <a:prstGeom prst="rect">
            <a:avLst/>
          </a:prstGeom>
          <a:noFill/>
        </p:spPr>
      </p:pic>
      <p:pic>
        <p:nvPicPr>
          <p:cNvPr id="1027" name="Picture 3" descr="C:\Users\ALATA\Desktop\images (26)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4143380"/>
            <a:ext cx="3714776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KIŞLATMA </a:t>
            </a:r>
            <a:endParaRPr lang="tr-TR" dirty="0"/>
          </a:p>
        </p:txBody>
      </p:sp>
      <p:sp>
        <p:nvSpPr>
          <p:cNvPr id="7" name="6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Kışlatmaya alınacak koloniler bulunduğu yerde bırakılabileceği gibi kışı ılık geçen bölgelere de taşınabilir.</a:t>
            </a:r>
            <a:endParaRPr lang="tr-TR" dirty="0"/>
          </a:p>
        </p:txBody>
      </p:sp>
      <p:pic>
        <p:nvPicPr>
          <p:cNvPr id="4098" name="Picture 2" descr="C:\Users\ALATA\Desktop\images (2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3214710" cy="2071702"/>
          </a:xfrm>
          <a:prstGeom prst="rect">
            <a:avLst/>
          </a:prstGeom>
          <a:noFill/>
        </p:spPr>
      </p:pic>
      <p:pic>
        <p:nvPicPr>
          <p:cNvPr id="4099" name="Picture 3" descr="C:\Users\ALATA\Desktop\indir (1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929066"/>
            <a:ext cx="3500462" cy="199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Kışı ağır geçen yerlerde kovanların içi çeşitli maddelerle sarılabilir.</a:t>
            </a:r>
          </a:p>
          <a:p>
            <a:r>
              <a:rPr lang="tr-TR" dirty="0" smtClean="0"/>
              <a:t>Strafor köpükler çuvallara sarılarak iyi bir kovan daraltma malzemesi olmaktadır.</a:t>
            </a:r>
            <a:endParaRPr lang="tr-TR" dirty="0"/>
          </a:p>
        </p:txBody>
      </p:sp>
      <p:pic>
        <p:nvPicPr>
          <p:cNvPr id="2050" name="Picture 2" descr="C:\Users\ALATA\Desktop\indir (15)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9" y="2428868"/>
            <a:ext cx="3714776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274</Words>
  <Application>Microsoft Office PowerPoint</Application>
  <PresentationFormat>Ekran Gösterisi (4:3)</PresentationFormat>
  <Paragraphs>36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KIŞLATMA 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yaykur</dc:creator>
  <cp:lastModifiedBy>ALATA</cp:lastModifiedBy>
  <cp:revision>94</cp:revision>
  <dcterms:created xsi:type="dcterms:W3CDTF">2013-05-17T08:31:37Z</dcterms:created>
  <dcterms:modified xsi:type="dcterms:W3CDTF">2014-10-13T20:53:41Z</dcterms:modified>
</cp:coreProperties>
</file>