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95451" y="574674"/>
            <a:ext cx="6753097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3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228600"/>
            <a:ext cx="8696325" cy="1427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46851" y="85940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3" y="0"/>
                </a:moveTo>
                <a:lnTo>
                  <a:pt x="2870073" y="0"/>
                </a:lnTo>
                <a:lnTo>
                  <a:pt x="2748915" y="20192"/>
                </a:lnTo>
                <a:lnTo>
                  <a:pt x="2625598" y="42417"/>
                </a:lnTo>
                <a:lnTo>
                  <a:pt x="2500122" y="67055"/>
                </a:lnTo>
                <a:lnTo>
                  <a:pt x="2370454" y="91566"/>
                </a:lnTo>
                <a:lnTo>
                  <a:pt x="2238629" y="120523"/>
                </a:lnTo>
                <a:lnTo>
                  <a:pt x="2102612" y="149605"/>
                </a:lnTo>
                <a:lnTo>
                  <a:pt x="1964435" y="183133"/>
                </a:lnTo>
                <a:lnTo>
                  <a:pt x="1821942" y="216535"/>
                </a:lnTo>
                <a:lnTo>
                  <a:pt x="1564767" y="281304"/>
                </a:lnTo>
                <a:lnTo>
                  <a:pt x="1313815" y="339343"/>
                </a:lnTo>
                <a:lnTo>
                  <a:pt x="1073657" y="392938"/>
                </a:lnTo>
                <a:lnTo>
                  <a:pt x="841882" y="444245"/>
                </a:lnTo>
                <a:lnTo>
                  <a:pt x="620776" y="488823"/>
                </a:lnTo>
                <a:lnTo>
                  <a:pt x="406019" y="529081"/>
                </a:lnTo>
                <a:lnTo>
                  <a:pt x="199898" y="567054"/>
                </a:lnTo>
                <a:lnTo>
                  <a:pt x="0" y="600455"/>
                </a:lnTo>
                <a:lnTo>
                  <a:pt x="138175" y="620521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6"/>
                </a:lnTo>
                <a:lnTo>
                  <a:pt x="761110" y="689737"/>
                </a:lnTo>
                <a:lnTo>
                  <a:pt x="873759" y="698753"/>
                </a:lnTo>
                <a:lnTo>
                  <a:pt x="984376" y="705357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7"/>
                </a:lnTo>
                <a:lnTo>
                  <a:pt x="1760347" y="698753"/>
                </a:lnTo>
                <a:lnTo>
                  <a:pt x="1843151" y="692023"/>
                </a:lnTo>
                <a:lnTo>
                  <a:pt x="1926081" y="683132"/>
                </a:lnTo>
                <a:lnTo>
                  <a:pt x="2083434" y="660780"/>
                </a:lnTo>
                <a:lnTo>
                  <a:pt x="2232279" y="633983"/>
                </a:lnTo>
                <a:lnTo>
                  <a:pt x="2372614" y="602741"/>
                </a:lnTo>
                <a:lnTo>
                  <a:pt x="2440558" y="584835"/>
                </a:lnTo>
                <a:lnTo>
                  <a:pt x="2506472" y="567054"/>
                </a:lnTo>
                <a:lnTo>
                  <a:pt x="2634106" y="526795"/>
                </a:lnTo>
                <a:lnTo>
                  <a:pt x="2755265" y="482218"/>
                </a:lnTo>
                <a:lnTo>
                  <a:pt x="2872231" y="435355"/>
                </a:lnTo>
                <a:lnTo>
                  <a:pt x="2876423" y="433069"/>
                </a:lnTo>
                <a:lnTo>
                  <a:pt x="2876423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18739" y="731138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551" y="0"/>
                </a:moveTo>
                <a:lnTo>
                  <a:pt x="684530" y="0"/>
                </a:lnTo>
                <a:lnTo>
                  <a:pt x="527304" y="4445"/>
                </a:lnTo>
                <a:lnTo>
                  <a:pt x="380619" y="11175"/>
                </a:lnTo>
                <a:lnTo>
                  <a:pt x="244475" y="22351"/>
                </a:lnTo>
                <a:lnTo>
                  <a:pt x="116967" y="35687"/>
                </a:lnTo>
                <a:lnTo>
                  <a:pt x="0" y="53594"/>
                </a:lnTo>
                <a:lnTo>
                  <a:pt x="163703" y="73660"/>
                </a:lnTo>
                <a:lnTo>
                  <a:pt x="333756" y="96012"/>
                </a:lnTo>
                <a:lnTo>
                  <a:pt x="510286" y="124968"/>
                </a:lnTo>
                <a:lnTo>
                  <a:pt x="693038" y="156210"/>
                </a:lnTo>
                <a:lnTo>
                  <a:pt x="882269" y="194183"/>
                </a:lnTo>
                <a:lnTo>
                  <a:pt x="1077849" y="234314"/>
                </a:lnTo>
                <a:lnTo>
                  <a:pt x="1281938" y="279019"/>
                </a:lnTo>
                <a:lnTo>
                  <a:pt x="1490345" y="330326"/>
                </a:lnTo>
                <a:lnTo>
                  <a:pt x="1866646" y="421894"/>
                </a:lnTo>
                <a:lnTo>
                  <a:pt x="2223770" y="502158"/>
                </a:lnTo>
                <a:lnTo>
                  <a:pt x="2559685" y="575818"/>
                </a:lnTo>
                <a:lnTo>
                  <a:pt x="2723388" y="607060"/>
                </a:lnTo>
                <a:lnTo>
                  <a:pt x="2878582" y="638301"/>
                </a:lnTo>
                <a:lnTo>
                  <a:pt x="3031617" y="667385"/>
                </a:lnTo>
                <a:lnTo>
                  <a:pt x="3180461" y="691896"/>
                </a:lnTo>
                <a:lnTo>
                  <a:pt x="3324987" y="716534"/>
                </a:lnTo>
                <a:lnTo>
                  <a:pt x="3465322" y="738759"/>
                </a:lnTo>
                <a:lnTo>
                  <a:pt x="3601339" y="756665"/>
                </a:lnTo>
                <a:lnTo>
                  <a:pt x="3733165" y="774573"/>
                </a:lnTo>
                <a:lnTo>
                  <a:pt x="3860800" y="790194"/>
                </a:lnTo>
                <a:lnTo>
                  <a:pt x="3986149" y="805814"/>
                </a:lnTo>
                <a:lnTo>
                  <a:pt x="4107307" y="816863"/>
                </a:lnTo>
                <a:lnTo>
                  <a:pt x="4336923" y="834771"/>
                </a:lnTo>
                <a:lnTo>
                  <a:pt x="4447540" y="841501"/>
                </a:lnTo>
                <a:lnTo>
                  <a:pt x="4660138" y="850391"/>
                </a:lnTo>
                <a:lnTo>
                  <a:pt x="4857877" y="850391"/>
                </a:lnTo>
                <a:lnTo>
                  <a:pt x="5044948" y="845947"/>
                </a:lnTo>
                <a:lnTo>
                  <a:pt x="5134229" y="841501"/>
                </a:lnTo>
                <a:lnTo>
                  <a:pt x="5221351" y="834771"/>
                </a:lnTo>
                <a:lnTo>
                  <a:pt x="5306441" y="825881"/>
                </a:lnTo>
                <a:lnTo>
                  <a:pt x="5467985" y="807974"/>
                </a:lnTo>
                <a:lnTo>
                  <a:pt x="5544566" y="796798"/>
                </a:lnTo>
                <a:lnTo>
                  <a:pt x="5423281" y="781176"/>
                </a:lnTo>
                <a:lnTo>
                  <a:pt x="5297932" y="765556"/>
                </a:lnTo>
                <a:lnTo>
                  <a:pt x="5036439" y="727583"/>
                </a:lnTo>
                <a:lnTo>
                  <a:pt x="4760087" y="680720"/>
                </a:lnTo>
                <a:lnTo>
                  <a:pt x="4468749" y="629412"/>
                </a:lnTo>
                <a:lnTo>
                  <a:pt x="4160519" y="566927"/>
                </a:lnTo>
                <a:lnTo>
                  <a:pt x="3835273" y="497713"/>
                </a:lnTo>
                <a:lnTo>
                  <a:pt x="3493008" y="417322"/>
                </a:lnTo>
                <a:lnTo>
                  <a:pt x="3131566" y="330326"/>
                </a:lnTo>
                <a:lnTo>
                  <a:pt x="2989072" y="296799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453386" y="180721"/>
                </a:lnTo>
                <a:lnTo>
                  <a:pt x="2327910" y="156210"/>
                </a:lnTo>
                <a:lnTo>
                  <a:pt x="2204593" y="133858"/>
                </a:lnTo>
                <a:lnTo>
                  <a:pt x="2083435" y="113791"/>
                </a:lnTo>
                <a:lnTo>
                  <a:pt x="1966595" y="96012"/>
                </a:lnTo>
                <a:lnTo>
                  <a:pt x="1849627" y="80390"/>
                </a:lnTo>
                <a:lnTo>
                  <a:pt x="1628521" y="51308"/>
                </a:lnTo>
                <a:lnTo>
                  <a:pt x="1418082" y="31241"/>
                </a:lnTo>
                <a:lnTo>
                  <a:pt x="1220343" y="15621"/>
                </a:lnTo>
                <a:lnTo>
                  <a:pt x="1031113" y="4445"/>
                </a:lnTo>
                <a:lnTo>
                  <a:pt x="852551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8163" y="729995"/>
            <a:ext cx="6089015" cy="788035"/>
          </a:xfrm>
          <a:custGeom>
            <a:avLst/>
            <a:gdLst/>
            <a:ahLst/>
            <a:cxnLst/>
            <a:rect l="l" t="t" r="r" b="b"/>
            <a:pathLst>
              <a:path w="6089015" h="788035">
                <a:moveTo>
                  <a:pt x="0" y="91566"/>
                </a:moveTo>
                <a:lnTo>
                  <a:pt x="19176" y="86994"/>
                </a:lnTo>
                <a:lnTo>
                  <a:pt x="76581" y="75945"/>
                </a:lnTo>
                <a:lnTo>
                  <a:pt x="174370" y="60325"/>
                </a:lnTo>
                <a:lnTo>
                  <a:pt x="238125" y="51307"/>
                </a:lnTo>
                <a:lnTo>
                  <a:pt x="312547" y="42417"/>
                </a:lnTo>
                <a:lnTo>
                  <a:pt x="395478" y="35687"/>
                </a:lnTo>
                <a:lnTo>
                  <a:pt x="491109" y="29082"/>
                </a:lnTo>
                <a:lnTo>
                  <a:pt x="595249" y="22351"/>
                </a:lnTo>
                <a:lnTo>
                  <a:pt x="712215" y="17906"/>
                </a:lnTo>
                <a:lnTo>
                  <a:pt x="839724" y="15620"/>
                </a:lnTo>
                <a:lnTo>
                  <a:pt x="977900" y="13334"/>
                </a:lnTo>
                <a:lnTo>
                  <a:pt x="1126744" y="15620"/>
                </a:lnTo>
                <a:lnTo>
                  <a:pt x="1286256" y="20065"/>
                </a:lnTo>
                <a:lnTo>
                  <a:pt x="1458467" y="29082"/>
                </a:lnTo>
                <a:lnTo>
                  <a:pt x="1641221" y="40131"/>
                </a:lnTo>
                <a:lnTo>
                  <a:pt x="1834769" y="58038"/>
                </a:lnTo>
                <a:lnTo>
                  <a:pt x="2040889" y="78104"/>
                </a:lnTo>
                <a:lnTo>
                  <a:pt x="2259838" y="102615"/>
                </a:lnTo>
                <a:lnTo>
                  <a:pt x="2489454" y="131699"/>
                </a:lnTo>
                <a:lnTo>
                  <a:pt x="2731897" y="167386"/>
                </a:lnTo>
                <a:lnTo>
                  <a:pt x="2984881" y="207644"/>
                </a:lnTo>
                <a:lnTo>
                  <a:pt x="3250565" y="254507"/>
                </a:lnTo>
                <a:lnTo>
                  <a:pt x="3529076" y="310261"/>
                </a:lnTo>
                <a:lnTo>
                  <a:pt x="3820287" y="370586"/>
                </a:lnTo>
                <a:lnTo>
                  <a:pt x="4124325" y="437514"/>
                </a:lnTo>
                <a:lnTo>
                  <a:pt x="4441063" y="513333"/>
                </a:lnTo>
                <a:lnTo>
                  <a:pt x="4770628" y="596011"/>
                </a:lnTo>
                <a:lnTo>
                  <a:pt x="5112893" y="687451"/>
                </a:lnTo>
                <a:lnTo>
                  <a:pt x="5467985" y="787907"/>
                </a:lnTo>
              </a:path>
              <a:path w="6089015" h="788035">
                <a:moveTo>
                  <a:pt x="2780791" y="651763"/>
                </a:moveTo>
                <a:lnTo>
                  <a:pt x="2876423" y="624966"/>
                </a:lnTo>
                <a:lnTo>
                  <a:pt x="3137916" y="555751"/>
                </a:lnTo>
                <a:lnTo>
                  <a:pt x="3318637" y="508888"/>
                </a:lnTo>
                <a:lnTo>
                  <a:pt x="3526916" y="457580"/>
                </a:lnTo>
                <a:lnTo>
                  <a:pt x="3758691" y="401827"/>
                </a:lnTo>
                <a:lnTo>
                  <a:pt x="4007485" y="341502"/>
                </a:lnTo>
                <a:lnTo>
                  <a:pt x="4271010" y="283463"/>
                </a:lnTo>
                <a:lnTo>
                  <a:pt x="4541012" y="225425"/>
                </a:lnTo>
                <a:lnTo>
                  <a:pt x="4817364" y="171830"/>
                </a:lnTo>
                <a:lnTo>
                  <a:pt x="5091684" y="120523"/>
                </a:lnTo>
                <a:lnTo>
                  <a:pt x="5227701" y="98170"/>
                </a:lnTo>
                <a:lnTo>
                  <a:pt x="5359527" y="75945"/>
                </a:lnTo>
                <a:lnTo>
                  <a:pt x="5491353" y="58038"/>
                </a:lnTo>
                <a:lnTo>
                  <a:pt x="5618861" y="40131"/>
                </a:lnTo>
                <a:lnTo>
                  <a:pt x="5744337" y="26796"/>
                </a:lnTo>
                <a:lnTo>
                  <a:pt x="5863336" y="15620"/>
                </a:lnTo>
                <a:lnTo>
                  <a:pt x="5978144" y="6730"/>
                </a:lnTo>
                <a:lnTo>
                  <a:pt x="608876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1137" y="714375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749" y="501776"/>
            <a:ext cx="8680500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329" y="1583182"/>
            <a:ext cx="8343341" cy="3223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3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7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0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7.jpg"/><Relationship Id="rId4" Type="http://schemas.openxmlformats.org/officeDocument/2006/relationships/image" Target="../media/image116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137" y="228600"/>
            <a:ext cx="8754110" cy="6313805"/>
            <a:chOff x="211137" y="228600"/>
            <a:chExt cx="8754110" cy="6313805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6325" cy="246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6851" y="1824608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423" y="0"/>
                  </a:moveTo>
                  <a:lnTo>
                    <a:pt x="2870073" y="0"/>
                  </a:lnTo>
                  <a:lnTo>
                    <a:pt x="2748915" y="20192"/>
                  </a:lnTo>
                  <a:lnTo>
                    <a:pt x="2625598" y="42417"/>
                  </a:lnTo>
                  <a:lnTo>
                    <a:pt x="2500122" y="67055"/>
                  </a:lnTo>
                  <a:lnTo>
                    <a:pt x="2370454" y="91566"/>
                  </a:lnTo>
                  <a:lnTo>
                    <a:pt x="2238629" y="120523"/>
                  </a:lnTo>
                  <a:lnTo>
                    <a:pt x="2102612" y="149605"/>
                  </a:lnTo>
                  <a:lnTo>
                    <a:pt x="1964435" y="183133"/>
                  </a:lnTo>
                  <a:lnTo>
                    <a:pt x="1821942" y="216535"/>
                  </a:lnTo>
                  <a:lnTo>
                    <a:pt x="1564767" y="281304"/>
                  </a:lnTo>
                  <a:lnTo>
                    <a:pt x="1313815" y="339343"/>
                  </a:lnTo>
                  <a:lnTo>
                    <a:pt x="1073657" y="392938"/>
                  </a:lnTo>
                  <a:lnTo>
                    <a:pt x="841882" y="444245"/>
                  </a:lnTo>
                  <a:lnTo>
                    <a:pt x="620776" y="488823"/>
                  </a:lnTo>
                  <a:lnTo>
                    <a:pt x="406019" y="529081"/>
                  </a:lnTo>
                  <a:lnTo>
                    <a:pt x="199898" y="567054"/>
                  </a:lnTo>
                  <a:lnTo>
                    <a:pt x="0" y="600455"/>
                  </a:lnTo>
                  <a:lnTo>
                    <a:pt x="138175" y="620521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6"/>
                  </a:lnTo>
                  <a:lnTo>
                    <a:pt x="761110" y="689737"/>
                  </a:lnTo>
                  <a:lnTo>
                    <a:pt x="873759" y="698753"/>
                  </a:lnTo>
                  <a:lnTo>
                    <a:pt x="984376" y="705357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7"/>
                  </a:lnTo>
                  <a:lnTo>
                    <a:pt x="1760347" y="698753"/>
                  </a:lnTo>
                  <a:lnTo>
                    <a:pt x="1843151" y="692023"/>
                  </a:lnTo>
                  <a:lnTo>
                    <a:pt x="1926081" y="683132"/>
                  </a:lnTo>
                  <a:lnTo>
                    <a:pt x="2083434" y="660780"/>
                  </a:lnTo>
                  <a:lnTo>
                    <a:pt x="2232279" y="633983"/>
                  </a:lnTo>
                  <a:lnTo>
                    <a:pt x="2372614" y="602741"/>
                  </a:lnTo>
                  <a:lnTo>
                    <a:pt x="2440558" y="584835"/>
                  </a:lnTo>
                  <a:lnTo>
                    <a:pt x="2506472" y="567054"/>
                  </a:lnTo>
                  <a:lnTo>
                    <a:pt x="2634106" y="526795"/>
                  </a:lnTo>
                  <a:lnTo>
                    <a:pt x="2755265" y="482218"/>
                  </a:lnTo>
                  <a:lnTo>
                    <a:pt x="2872231" y="435355"/>
                  </a:lnTo>
                  <a:lnTo>
                    <a:pt x="2876423" y="433069"/>
                  </a:lnTo>
                  <a:lnTo>
                    <a:pt x="2876423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739" y="1696338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551" y="0"/>
                  </a:moveTo>
                  <a:lnTo>
                    <a:pt x="684530" y="0"/>
                  </a:lnTo>
                  <a:lnTo>
                    <a:pt x="527304" y="4445"/>
                  </a:lnTo>
                  <a:lnTo>
                    <a:pt x="380619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4"/>
                  </a:lnTo>
                  <a:lnTo>
                    <a:pt x="163703" y="73660"/>
                  </a:lnTo>
                  <a:lnTo>
                    <a:pt x="333756" y="96012"/>
                  </a:lnTo>
                  <a:lnTo>
                    <a:pt x="510286" y="124968"/>
                  </a:lnTo>
                  <a:lnTo>
                    <a:pt x="693038" y="156210"/>
                  </a:lnTo>
                  <a:lnTo>
                    <a:pt x="882269" y="194183"/>
                  </a:lnTo>
                  <a:lnTo>
                    <a:pt x="1077849" y="234314"/>
                  </a:lnTo>
                  <a:lnTo>
                    <a:pt x="1281938" y="279019"/>
                  </a:lnTo>
                  <a:lnTo>
                    <a:pt x="1490345" y="330326"/>
                  </a:lnTo>
                  <a:lnTo>
                    <a:pt x="1866646" y="421894"/>
                  </a:lnTo>
                  <a:lnTo>
                    <a:pt x="2223770" y="502158"/>
                  </a:lnTo>
                  <a:lnTo>
                    <a:pt x="2559685" y="575818"/>
                  </a:lnTo>
                  <a:lnTo>
                    <a:pt x="2723388" y="607060"/>
                  </a:lnTo>
                  <a:lnTo>
                    <a:pt x="2878582" y="638301"/>
                  </a:lnTo>
                  <a:lnTo>
                    <a:pt x="3031617" y="667385"/>
                  </a:lnTo>
                  <a:lnTo>
                    <a:pt x="3180461" y="691896"/>
                  </a:lnTo>
                  <a:lnTo>
                    <a:pt x="3324987" y="716534"/>
                  </a:lnTo>
                  <a:lnTo>
                    <a:pt x="3465322" y="738759"/>
                  </a:lnTo>
                  <a:lnTo>
                    <a:pt x="3601339" y="756665"/>
                  </a:lnTo>
                  <a:lnTo>
                    <a:pt x="3733165" y="774573"/>
                  </a:lnTo>
                  <a:lnTo>
                    <a:pt x="3860800" y="790194"/>
                  </a:lnTo>
                  <a:lnTo>
                    <a:pt x="3986149" y="805814"/>
                  </a:lnTo>
                  <a:lnTo>
                    <a:pt x="4107307" y="816863"/>
                  </a:lnTo>
                  <a:lnTo>
                    <a:pt x="4336923" y="834771"/>
                  </a:lnTo>
                  <a:lnTo>
                    <a:pt x="4447540" y="841501"/>
                  </a:lnTo>
                  <a:lnTo>
                    <a:pt x="4660138" y="850391"/>
                  </a:lnTo>
                  <a:lnTo>
                    <a:pt x="4857877" y="850391"/>
                  </a:lnTo>
                  <a:lnTo>
                    <a:pt x="5044948" y="845947"/>
                  </a:lnTo>
                  <a:lnTo>
                    <a:pt x="5134229" y="841501"/>
                  </a:lnTo>
                  <a:lnTo>
                    <a:pt x="5221351" y="834771"/>
                  </a:lnTo>
                  <a:lnTo>
                    <a:pt x="5306441" y="825881"/>
                  </a:lnTo>
                  <a:lnTo>
                    <a:pt x="5467985" y="807974"/>
                  </a:lnTo>
                  <a:lnTo>
                    <a:pt x="5544566" y="796798"/>
                  </a:lnTo>
                  <a:lnTo>
                    <a:pt x="5423281" y="781176"/>
                  </a:lnTo>
                  <a:lnTo>
                    <a:pt x="5297932" y="765556"/>
                  </a:lnTo>
                  <a:lnTo>
                    <a:pt x="5036439" y="727583"/>
                  </a:lnTo>
                  <a:lnTo>
                    <a:pt x="4760087" y="680720"/>
                  </a:lnTo>
                  <a:lnTo>
                    <a:pt x="4468749" y="629412"/>
                  </a:lnTo>
                  <a:lnTo>
                    <a:pt x="4160519" y="566927"/>
                  </a:lnTo>
                  <a:lnTo>
                    <a:pt x="3835273" y="497713"/>
                  </a:lnTo>
                  <a:lnTo>
                    <a:pt x="3493008" y="417322"/>
                  </a:lnTo>
                  <a:lnTo>
                    <a:pt x="3131566" y="330326"/>
                  </a:lnTo>
                  <a:lnTo>
                    <a:pt x="2989072" y="296799"/>
                  </a:lnTo>
                  <a:lnTo>
                    <a:pt x="2850896" y="263398"/>
                  </a:lnTo>
                  <a:lnTo>
                    <a:pt x="2583053" y="205359"/>
                  </a:lnTo>
                  <a:lnTo>
                    <a:pt x="2453386" y="180721"/>
                  </a:lnTo>
                  <a:lnTo>
                    <a:pt x="2327910" y="156210"/>
                  </a:lnTo>
                  <a:lnTo>
                    <a:pt x="2204593" y="133858"/>
                  </a:lnTo>
                  <a:lnTo>
                    <a:pt x="2083435" y="113791"/>
                  </a:lnTo>
                  <a:lnTo>
                    <a:pt x="1966595" y="96012"/>
                  </a:lnTo>
                  <a:lnTo>
                    <a:pt x="1849627" y="80390"/>
                  </a:lnTo>
                  <a:lnTo>
                    <a:pt x="1628521" y="51308"/>
                  </a:lnTo>
                  <a:lnTo>
                    <a:pt x="1418082" y="31241"/>
                  </a:lnTo>
                  <a:lnTo>
                    <a:pt x="1220343" y="15621"/>
                  </a:lnTo>
                  <a:lnTo>
                    <a:pt x="1031113" y="4445"/>
                  </a:lnTo>
                  <a:lnTo>
                    <a:pt x="852551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163" y="1695196"/>
              <a:ext cx="6089015" cy="788035"/>
            </a:xfrm>
            <a:custGeom>
              <a:avLst/>
              <a:gdLst/>
              <a:ahLst/>
              <a:cxnLst/>
              <a:rect l="l" t="t" r="r" b="b"/>
              <a:pathLst>
                <a:path w="6089015" h="788035">
                  <a:moveTo>
                    <a:pt x="0" y="91566"/>
                  </a:moveTo>
                  <a:lnTo>
                    <a:pt x="19176" y="86994"/>
                  </a:lnTo>
                  <a:lnTo>
                    <a:pt x="76581" y="75945"/>
                  </a:lnTo>
                  <a:lnTo>
                    <a:pt x="174370" y="60325"/>
                  </a:lnTo>
                  <a:lnTo>
                    <a:pt x="238125" y="51307"/>
                  </a:lnTo>
                  <a:lnTo>
                    <a:pt x="312547" y="42417"/>
                  </a:lnTo>
                  <a:lnTo>
                    <a:pt x="395478" y="35687"/>
                  </a:lnTo>
                  <a:lnTo>
                    <a:pt x="491109" y="29082"/>
                  </a:lnTo>
                  <a:lnTo>
                    <a:pt x="595249" y="22351"/>
                  </a:lnTo>
                  <a:lnTo>
                    <a:pt x="712215" y="17906"/>
                  </a:lnTo>
                  <a:lnTo>
                    <a:pt x="839724" y="15620"/>
                  </a:lnTo>
                  <a:lnTo>
                    <a:pt x="977900" y="13334"/>
                  </a:lnTo>
                  <a:lnTo>
                    <a:pt x="1126744" y="15620"/>
                  </a:lnTo>
                  <a:lnTo>
                    <a:pt x="1286256" y="20065"/>
                  </a:lnTo>
                  <a:lnTo>
                    <a:pt x="1458467" y="29082"/>
                  </a:lnTo>
                  <a:lnTo>
                    <a:pt x="1641221" y="40131"/>
                  </a:lnTo>
                  <a:lnTo>
                    <a:pt x="1834769" y="58038"/>
                  </a:lnTo>
                  <a:lnTo>
                    <a:pt x="2040889" y="78104"/>
                  </a:lnTo>
                  <a:lnTo>
                    <a:pt x="2259838" y="102615"/>
                  </a:lnTo>
                  <a:lnTo>
                    <a:pt x="2489454" y="131699"/>
                  </a:lnTo>
                  <a:lnTo>
                    <a:pt x="2731897" y="167386"/>
                  </a:lnTo>
                  <a:lnTo>
                    <a:pt x="2984881" y="207644"/>
                  </a:lnTo>
                  <a:lnTo>
                    <a:pt x="3250565" y="254507"/>
                  </a:lnTo>
                  <a:lnTo>
                    <a:pt x="3529076" y="310261"/>
                  </a:lnTo>
                  <a:lnTo>
                    <a:pt x="3820287" y="370586"/>
                  </a:lnTo>
                  <a:lnTo>
                    <a:pt x="4124325" y="437514"/>
                  </a:lnTo>
                  <a:lnTo>
                    <a:pt x="4441063" y="513333"/>
                  </a:lnTo>
                  <a:lnTo>
                    <a:pt x="4770628" y="596011"/>
                  </a:lnTo>
                  <a:lnTo>
                    <a:pt x="5112893" y="687451"/>
                  </a:lnTo>
                  <a:lnTo>
                    <a:pt x="5467985" y="787907"/>
                  </a:lnTo>
                </a:path>
                <a:path w="6089015" h="788035">
                  <a:moveTo>
                    <a:pt x="2780791" y="651763"/>
                  </a:moveTo>
                  <a:lnTo>
                    <a:pt x="2876423" y="624966"/>
                  </a:lnTo>
                  <a:lnTo>
                    <a:pt x="3137916" y="555751"/>
                  </a:lnTo>
                  <a:lnTo>
                    <a:pt x="3318637" y="508888"/>
                  </a:lnTo>
                  <a:lnTo>
                    <a:pt x="3526916" y="457580"/>
                  </a:lnTo>
                  <a:lnTo>
                    <a:pt x="3758691" y="401827"/>
                  </a:lnTo>
                  <a:lnTo>
                    <a:pt x="4007485" y="341502"/>
                  </a:lnTo>
                  <a:lnTo>
                    <a:pt x="4271010" y="283463"/>
                  </a:lnTo>
                  <a:lnTo>
                    <a:pt x="4541012" y="225425"/>
                  </a:lnTo>
                  <a:lnTo>
                    <a:pt x="4817364" y="171830"/>
                  </a:lnTo>
                  <a:lnTo>
                    <a:pt x="5091684" y="120523"/>
                  </a:lnTo>
                  <a:lnTo>
                    <a:pt x="5227701" y="98170"/>
                  </a:lnTo>
                  <a:lnTo>
                    <a:pt x="5359527" y="75945"/>
                  </a:lnTo>
                  <a:lnTo>
                    <a:pt x="5491353" y="58038"/>
                  </a:lnTo>
                  <a:lnTo>
                    <a:pt x="5618861" y="40131"/>
                  </a:lnTo>
                  <a:lnTo>
                    <a:pt x="5744337" y="26796"/>
                  </a:lnTo>
                  <a:lnTo>
                    <a:pt x="5863336" y="15620"/>
                  </a:lnTo>
                  <a:lnTo>
                    <a:pt x="5978144" y="6730"/>
                  </a:lnTo>
                  <a:lnTo>
                    <a:pt x="60887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137" y="1484312"/>
              <a:ext cx="8753538" cy="5057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03195" y="621919"/>
            <a:ext cx="46583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75" dirty="0">
                <a:solidFill>
                  <a:srgbClr val="000000"/>
                </a:solidFill>
                <a:latin typeface="Arial Black"/>
                <a:cs typeface="Arial Black"/>
              </a:rPr>
              <a:t>PAMUK</a:t>
            </a:r>
            <a:r>
              <a:rPr sz="4400" b="0" spc="-9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400" b="0" spc="-55" dirty="0">
                <a:solidFill>
                  <a:srgbClr val="000000"/>
                </a:solidFill>
                <a:latin typeface="Arial Black"/>
                <a:cs typeface="Arial Black"/>
              </a:rPr>
              <a:t>TARIMI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2800857"/>
            <a:ext cx="754379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r-TR" sz="3600" b="1" spc="-5" dirty="0" smtClean="0">
                <a:latin typeface="Arial"/>
                <a:cs typeface="Arial"/>
              </a:rPr>
              <a:t>Dr. Müslüm ÇOŞKUN / GAP TAEM </a:t>
            </a:r>
            <a:r>
              <a:rPr sz="3600" b="1" spc="-5" dirty="0" smtClean="0">
                <a:latin typeface="Arial"/>
                <a:cs typeface="Arial"/>
              </a:rPr>
              <a:t>Kerem</a:t>
            </a:r>
            <a:r>
              <a:rPr sz="3600" b="1" spc="-204" dirty="0" smtClean="0">
                <a:latin typeface="Arial"/>
                <a:cs typeface="Arial"/>
              </a:rPr>
              <a:t> </a:t>
            </a:r>
            <a:r>
              <a:rPr sz="3600" b="1" spc="-5" dirty="0" smtClean="0">
                <a:latin typeface="Arial"/>
                <a:cs typeface="Arial"/>
              </a:rPr>
              <a:t>AKDOĞAN</a:t>
            </a:r>
            <a:r>
              <a:rPr lang="tr-TR" sz="3600" b="1" spc="-5" smtClean="0">
                <a:latin typeface="Arial"/>
                <a:cs typeface="Arial"/>
              </a:rPr>
              <a:t>/GAP BKİ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7675" y="476630"/>
            <a:ext cx="8181975" cy="1673860"/>
            <a:chOff x="447675" y="476630"/>
            <a:chExt cx="8181975" cy="1673860"/>
          </a:xfrm>
        </p:grpSpPr>
        <p:sp>
          <p:nvSpPr>
            <p:cNvPr id="11" name="object 11"/>
            <p:cNvSpPr/>
            <p:nvPr/>
          </p:nvSpPr>
          <p:spPr>
            <a:xfrm>
              <a:off x="447675" y="615187"/>
              <a:ext cx="1474851" cy="15350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0306" y="476630"/>
              <a:ext cx="1609217" cy="15177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670" y="1085215"/>
            <a:ext cx="5396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Verdana"/>
                <a:cs typeface="Verdana"/>
              </a:rPr>
              <a:t>PATLATMANIN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FAYDALARI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2012061"/>
            <a:ext cx="7479030" cy="3140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Sert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tabakanın,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toprağı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90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cm’ye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kadar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işleyebilen </a:t>
            </a:r>
            <a:r>
              <a:rPr sz="2000" b="1" spc="-114" dirty="0">
                <a:solidFill>
                  <a:srgbClr val="336600"/>
                </a:solidFill>
                <a:latin typeface="Arial"/>
                <a:cs typeface="Arial"/>
              </a:rPr>
              <a:t>dip </a:t>
            </a:r>
            <a:r>
              <a:rPr sz="2000" b="1" spc="-45" dirty="0">
                <a:solidFill>
                  <a:srgbClr val="336600"/>
                </a:solidFill>
                <a:latin typeface="Arial"/>
                <a:cs typeface="Arial"/>
              </a:rPr>
              <a:t>kazan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aleti 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ile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patlatılması,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pamuk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köklerinin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daha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derinlere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serbestçe 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gidebilmesine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pamuğun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ihtiyacı olan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besin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maddelerini 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almasını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sağlar.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160"/>
              </a:spcBef>
            </a:pP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Suyun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derinlere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nüfuzunu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sağlayarak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sulama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etkinliği</a:t>
            </a:r>
            <a:r>
              <a:rPr sz="2000" b="1" spc="2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sağlar.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Pamuk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bitkisindeki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potasyum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birikimini olumlu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ölçüde</a:t>
            </a:r>
            <a:r>
              <a:rPr sz="2000" b="1" spc="3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arttırır.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Koza </a:t>
            </a:r>
            <a:r>
              <a:rPr sz="2000" b="1" spc="-45" dirty="0">
                <a:solidFill>
                  <a:srgbClr val="336600"/>
                </a:solidFill>
                <a:latin typeface="Arial"/>
                <a:cs typeface="Arial"/>
              </a:rPr>
              <a:t>sayısı,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koza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ağırlığı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buna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bağlı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olarak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verimi</a:t>
            </a:r>
            <a:r>
              <a:rPr sz="2000" b="1" spc="2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arttırır.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573" y="1293622"/>
            <a:ext cx="2806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EKİM</a:t>
            </a:r>
            <a:r>
              <a:rPr spc="-75" dirty="0"/>
              <a:t> </a:t>
            </a:r>
            <a:r>
              <a:rPr spc="-5" dirty="0"/>
              <a:t>DERİNLİĞİ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2070" y="2372360"/>
            <a:ext cx="6323330" cy="1917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Pamuk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tohumlarının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ideal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ekim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derinliği </a:t>
            </a:r>
            <a:r>
              <a:rPr sz="2000" b="1" spc="20" dirty="0">
                <a:solidFill>
                  <a:srgbClr val="336600"/>
                </a:solidFill>
                <a:latin typeface="Arial"/>
                <a:cs typeface="Arial"/>
              </a:rPr>
              <a:t>3-4</a:t>
            </a:r>
            <a:r>
              <a:rPr sz="2000" b="1" spc="229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cm’dir.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2220"/>
              </a:spcBef>
            </a:pP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Erken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ekimlerde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toprak </a:t>
            </a:r>
            <a:r>
              <a:rPr sz="2000" b="1" spc="-45" dirty="0">
                <a:solidFill>
                  <a:srgbClr val="336600"/>
                </a:solidFill>
                <a:latin typeface="Arial"/>
                <a:cs typeface="Arial"/>
              </a:rPr>
              <a:t>ısısı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düşük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toprak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nemi 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fazla 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olacağından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ekim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derinliği </a:t>
            </a:r>
            <a:r>
              <a:rPr sz="2000" b="1" spc="15" dirty="0">
                <a:solidFill>
                  <a:srgbClr val="336600"/>
                </a:solidFill>
                <a:latin typeface="Arial"/>
                <a:cs typeface="Arial"/>
              </a:rPr>
              <a:t>2-3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cm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civarında</a:t>
            </a:r>
            <a:r>
              <a:rPr sz="2000" b="1" spc="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tutulmalıdır.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35" dirty="0">
                <a:solidFill>
                  <a:srgbClr val="336600"/>
                </a:solidFill>
                <a:latin typeface="Arial"/>
                <a:cs typeface="Arial"/>
              </a:rPr>
              <a:t>Geç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ekimlerde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ekim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derinliği</a:t>
            </a:r>
            <a:r>
              <a:rPr sz="2000" b="1" spc="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arttırılmalıdır.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115887"/>
            <a:ext cx="8901049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491" y="515238"/>
            <a:ext cx="7574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Sıra arası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sıra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üzeri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mesafelerde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1 da ortalama bitki</a:t>
            </a:r>
            <a:r>
              <a:rPr sz="2000" b="1" spc="-11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sayıları;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203086"/>
            <a:ext cx="86366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Belirtilen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sayıya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ulaşmak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için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2 - 2.5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kg/da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delinte tohum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kullanılmalıdır.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8297" y="5835192"/>
            <a:ext cx="614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8440" indent="-206375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SzPct val="159375"/>
              <a:buFont typeface="Wingdings"/>
              <a:buChar char=""/>
              <a:tabLst>
                <a:tab pos="219075" algn="l"/>
              </a:tabLst>
            </a:pPr>
            <a:r>
              <a:rPr sz="1600" b="1" spc="-10" dirty="0">
                <a:solidFill>
                  <a:srgbClr val="A40020"/>
                </a:solidFill>
                <a:latin typeface="Arial"/>
                <a:cs typeface="Arial"/>
              </a:rPr>
              <a:t>Ç</a:t>
            </a:r>
            <a:r>
              <a:rPr sz="1600" b="1" spc="-15" dirty="0">
                <a:solidFill>
                  <a:srgbClr val="A4002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6550" y="5784900"/>
            <a:ext cx="161353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5"/>
              </a:spcBef>
              <a:buClr>
                <a:srgbClr val="00BD00"/>
              </a:buClr>
              <a:buSzPct val="159375"/>
              <a:buFont typeface="Wingdings"/>
              <a:buChar char=""/>
              <a:tabLst>
                <a:tab pos="215900" algn="l"/>
                <a:tab pos="1165225" algn="l"/>
              </a:tabLst>
            </a:pPr>
            <a:r>
              <a:rPr sz="1600" b="1" spc="-15" dirty="0">
                <a:solidFill>
                  <a:srgbClr val="A40020"/>
                </a:solidFill>
                <a:latin typeface="Arial"/>
                <a:cs typeface="Arial"/>
              </a:rPr>
              <a:t>Yeterli	</a:t>
            </a:r>
            <a:r>
              <a:rPr sz="2550" dirty="0">
                <a:solidFill>
                  <a:srgbClr val="9DCFDB"/>
                </a:solidFill>
                <a:latin typeface="Wingdings"/>
                <a:cs typeface="Wingdings"/>
              </a:rPr>
              <a:t></a:t>
            </a:r>
            <a:r>
              <a:rPr sz="2550" spc="-310" dirty="0">
                <a:solidFill>
                  <a:srgbClr val="9DCFDB"/>
                </a:solidFill>
                <a:latin typeface="Times New Roman"/>
                <a:cs typeface="Times New Roman"/>
              </a:rPr>
              <a:t> </a:t>
            </a:r>
            <a:r>
              <a:rPr sz="1600" b="1" spc="-55" dirty="0">
                <a:solidFill>
                  <a:srgbClr val="A40020"/>
                </a:solidFill>
                <a:latin typeface="Arial"/>
                <a:cs typeface="Arial"/>
              </a:rPr>
              <a:t>Az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9250" y="1046225"/>
            <a:ext cx="6192774" cy="4776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975" y="944372"/>
            <a:ext cx="2291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GÜBRELEME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0902" y="1941957"/>
            <a:ext cx="7301865" cy="349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110" marR="11112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Pamuk tarımında,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kullanılacak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gübre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cinsinin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miktarının  belirlenmesinde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toprak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analizleri mutlaka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yaptırılmalıdır.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Normal koşullarda kullanılması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gerekli olan gübre</a:t>
            </a:r>
            <a:r>
              <a:rPr sz="2000" b="1" spc="-1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miktarları,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marL="1581785">
              <a:lnSpc>
                <a:spcPct val="100000"/>
              </a:lnSpc>
            </a:pP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SAF olarak;</a:t>
            </a:r>
            <a:endParaRPr sz="2400">
              <a:latin typeface="Arial"/>
              <a:cs typeface="Arial"/>
            </a:endParaRPr>
          </a:p>
          <a:p>
            <a:pPr marL="1581785">
              <a:lnSpc>
                <a:spcPct val="100000"/>
              </a:lnSpc>
              <a:spcBef>
                <a:spcPts val="1240"/>
              </a:spcBef>
              <a:tabLst>
                <a:tab pos="2496820" algn="l"/>
              </a:tabLst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12-16	kg/da</a:t>
            </a:r>
            <a:r>
              <a:rPr sz="2400" b="1" spc="2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AZOT</a:t>
            </a:r>
            <a:endParaRPr sz="2400">
              <a:latin typeface="Arial"/>
              <a:cs typeface="Arial"/>
            </a:endParaRPr>
          </a:p>
          <a:p>
            <a:pPr marL="1581785">
              <a:lnSpc>
                <a:spcPct val="100000"/>
              </a:lnSpc>
              <a:spcBef>
                <a:spcPts val="285"/>
              </a:spcBef>
              <a:tabLst>
                <a:tab pos="2496820" algn="l"/>
              </a:tabLst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6- 9	kg/da</a:t>
            </a:r>
            <a:r>
              <a:rPr sz="2400" b="1" spc="2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FOSFOR</a:t>
            </a:r>
            <a:endParaRPr sz="2400">
              <a:latin typeface="Arial"/>
              <a:cs typeface="Arial"/>
            </a:endParaRPr>
          </a:p>
          <a:p>
            <a:pPr marL="1581785">
              <a:lnSpc>
                <a:spcPct val="100000"/>
              </a:lnSpc>
              <a:spcBef>
                <a:spcPts val="640"/>
              </a:spcBef>
              <a:tabLst>
                <a:tab pos="2496820" algn="l"/>
              </a:tabLst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6- 8	kg/da</a:t>
            </a:r>
            <a:r>
              <a:rPr sz="2400" b="1" spc="26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A40020"/>
                </a:solidFill>
                <a:latin typeface="Arial"/>
                <a:cs typeface="Arial"/>
              </a:rPr>
              <a:t>POTASYUM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402" y="22352"/>
            <a:ext cx="6593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Kullanılabilecek Gübreler </a:t>
            </a:r>
            <a:r>
              <a:rPr sz="2400" dirty="0">
                <a:latin typeface="Verdana"/>
                <a:cs typeface="Verdana"/>
              </a:rPr>
              <a:t>ve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Miktarları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12" y="427100"/>
            <a:ext cx="9107487" cy="643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455" y="860805"/>
            <a:ext cx="82683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89755" algn="l"/>
              </a:tabLst>
            </a:pPr>
            <a:r>
              <a:rPr spc="-10" dirty="0"/>
              <a:t>GÜBRELEMEDE</a:t>
            </a:r>
            <a:r>
              <a:rPr spc="55" dirty="0"/>
              <a:t> </a:t>
            </a:r>
            <a:r>
              <a:rPr spc="-45" dirty="0"/>
              <a:t>DİKKAT	</a:t>
            </a:r>
            <a:r>
              <a:rPr spc="-10" dirty="0"/>
              <a:t>EDİLECEK</a:t>
            </a:r>
            <a:r>
              <a:rPr spc="5" dirty="0"/>
              <a:t> </a:t>
            </a:r>
            <a:r>
              <a:rPr spc="-15" dirty="0"/>
              <a:t>HUSUSLAR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727707"/>
            <a:ext cx="8252459" cy="3891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3360">
              <a:lnSpc>
                <a:spcPct val="100000"/>
              </a:lnSpc>
              <a:spcBef>
                <a:spcPts val="95"/>
              </a:spcBef>
            </a:pPr>
            <a:r>
              <a:rPr sz="1900" b="1" spc="-35" dirty="0">
                <a:solidFill>
                  <a:srgbClr val="336600"/>
                </a:solidFill>
                <a:latin typeface="Arial"/>
                <a:cs typeface="Arial"/>
              </a:rPr>
              <a:t>Taban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gübreleri (15-15-15, 20-20-0) </a:t>
            </a:r>
            <a:r>
              <a:rPr sz="1900" b="1" spc="-10" dirty="0">
                <a:solidFill>
                  <a:srgbClr val="336600"/>
                </a:solidFill>
                <a:latin typeface="Arial"/>
                <a:cs typeface="Arial"/>
              </a:rPr>
              <a:t>ekimden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önce </a:t>
            </a:r>
            <a:r>
              <a:rPr sz="1900" b="1" spc="-15" dirty="0">
                <a:solidFill>
                  <a:srgbClr val="336600"/>
                </a:solidFill>
                <a:latin typeface="Arial"/>
                <a:cs typeface="Arial"/>
              </a:rPr>
              <a:t>veya </a:t>
            </a:r>
            <a:r>
              <a:rPr sz="1900" b="1" spc="-10" dirty="0">
                <a:solidFill>
                  <a:srgbClr val="336600"/>
                </a:solidFill>
                <a:latin typeface="Arial"/>
                <a:cs typeface="Arial"/>
              </a:rPr>
              <a:t>ekimle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beraber  </a:t>
            </a:r>
            <a:r>
              <a:rPr sz="1900" b="1" spc="-15" dirty="0">
                <a:solidFill>
                  <a:srgbClr val="336600"/>
                </a:solidFill>
                <a:latin typeface="Arial"/>
                <a:cs typeface="Arial"/>
              </a:rPr>
              <a:t>verilmelidir.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Azotlu gübrelerin,1/3’ü </a:t>
            </a:r>
            <a:r>
              <a:rPr sz="1900" b="1" spc="-10" dirty="0">
                <a:solidFill>
                  <a:srgbClr val="336600"/>
                </a:solidFill>
                <a:latin typeface="Arial"/>
                <a:cs typeface="Arial"/>
              </a:rPr>
              <a:t>ekimden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önce </a:t>
            </a:r>
            <a:r>
              <a:rPr sz="1900" b="1" spc="-15" dirty="0">
                <a:solidFill>
                  <a:srgbClr val="336600"/>
                </a:solidFill>
                <a:latin typeface="Arial"/>
                <a:cs typeface="Arial"/>
              </a:rPr>
              <a:t>veya </a:t>
            </a:r>
            <a:r>
              <a:rPr sz="1900" b="1" spc="-10" dirty="0">
                <a:solidFill>
                  <a:srgbClr val="336600"/>
                </a:solidFill>
                <a:latin typeface="Arial"/>
                <a:cs typeface="Arial"/>
              </a:rPr>
              <a:t>ekim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esnasında, </a:t>
            </a:r>
            <a:r>
              <a:rPr sz="1900" b="1" spc="-10" dirty="0">
                <a:solidFill>
                  <a:srgbClr val="336600"/>
                </a:solidFill>
                <a:latin typeface="Arial"/>
                <a:cs typeface="Arial"/>
              </a:rPr>
              <a:t>1/3’ü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birinci  </a:t>
            </a:r>
            <a:r>
              <a:rPr sz="1900" b="1" spc="-10" dirty="0">
                <a:solidFill>
                  <a:srgbClr val="336600"/>
                </a:solidFill>
                <a:latin typeface="Arial"/>
                <a:cs typeface="Arial"/>
              </a:rPr>
              <a:t>suyun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önüne,1/3’ü ikinci </a:t>
            </a:r>
            <a:r>
              <a:rPr sz="1900" b="1" spc="-10" dirty="0">
                <a:solidFill>
                  <a:srgbClr val="336600"/>
                </a:solidFill>
                <a:latin typeface="Arial"/>
                <a:cs typeface="Arial"/>
              </a:rPr>
              <a:t>suyun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önüne</a:t>
            </a:r>
            <a:r>
              <a:rPr sz="1900" b="1" spc="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336600"/>
                </a:solidFill>
                <a:latin typeface="Arial"/>
                <a:cs typeface="Arial"/>
              </a:rPr>
              <a:t>verilmelidir.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Arial"/>
              <a:cs typeface="Arial"/>
            </a:endParaRPr>
          </a:p>
          <a:p>
            <a:pPr marL="12700" marR="60960" algn="just">
              <a:lnSpc>
                <a:spcPct val="100000"/>
              </a:lnSpc>
            </a:pPr>
            <a:r>
              <a:rPr sz="1900" b="1" spc="-25" dirty="0">
                <a:solidFill>
                  <a:srgbClr val="336600"/>
                </a:solidFill>
                <a:latin typeface="Arial"/>
                <a:cs typeface="Arial"/>
              </a:rPr>
              <a:t>Toplam </a:t>
            </a:r>
            <a:r>
              <a:rPr sz="1900" b="1" dirty="0">
                <a:solidFill>
                  <a:srgbClr val="336600"/>
                </a:solidFill>
                <a:latin typeface="Arial"/>
                <a:cs typeface="Arial"/>
              </a:rPr>
              <a:t>saf azot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miktarının 12-16 kg’ı </a:t>
            </a:r>
            <a:r>
              <a:rPr sz="1900" b="1" dirty="0">
                <a:solidFill>
                  <a:srgbClr val="336600"/>
                </a:solidFill>
                <a:latin typeface="Arial"/>
                <a:cs typeface="Arial"/>
              </a:rPr>
              <a:t>geçmeyecek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şekilde verilmesi </a:t>
            </a:r>
            <a:r>
              <a:rPr sz="1900" b="1" spc="-40" dirty="0">
                <a:solidFill>
                  <a:srgbClr val="336600"/>
                </a:solidFill>
                <a:latin typeface="Arial"/>
                <a:cs typeface="Arial"/>
              </a:rPr>
              <a:t>ve 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özellikle </a:t>
            </a:r>
            <a:r>
              <a:rPr sz="1900" b="1" dirty="0">
                <a:solidFill>
                  <a:srgbClr val="336600"/>
                </a:solidFill>
                <a:latin typeface="Arial"/>
                <a:cs typeface="Arial"/>
              </a:rPr>
              <a:t>fazla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kullanılan </a:t>
            </a:r>
            <a:r>
              <a:rPr sz="1900" b="1" dirty="0">
                <a:solidFill>
                  <a:srgbClr val="336600"/>
                </a:solidFill>
                <a:latin typeface="Arial"/>
                <a:cs typeface="Arial"/>
              </a:rPr>
              <a:t>amonyum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nitrat </a:t>
            </a:r>
            <a:r>
              <a:rPr sz="19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1900" b="1" dirty="0">
                <a:solidFill>
                  <a:srgbClr val="336600"/>
                </a:solidFill>
                <a:latin typeface="Arial"/>
                <a:cs typeface="Arial"/>
              </a:rPr>
              <a:t>amonyum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sülfat </a:t>
            </a:r>
            <a:r>
              <a:rPr sz="1900" b="1" dirty="0">
                <a:solidFill>
                  <a:srgbClr val="336600"/>
                </a:solidFill>
                <a:latin typeface="Arial"/>
                <a:cs typeface="Arial"/>
              </a:rPr>
              <a:t>terkipli 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gübrelerin </a:t>
            </a:r>
            <a:r>
              <a:rPr sz="1900" b="1" dirty="0">
                <a:solidFill>
                  <a:srgbClr val="336600"/>
                </a:solidFill>
                <a:latin typeface="Arial"/>
                <a:cs typeface="Arial"/>
              </a:rPr>
              <a:t>solgunluk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hastalığını arttırıcı rol oynadığı, üre </a:t>
            </a:r>
            <a:r>
              <a:rPr sz="1900" b="1" dirty="0">
                <a:solidFill>
                  <a:srgbClr val="336600"/>
                </a:solidFill>
                <a:latin typeface="Arial"/>
                <a:cs typeface="Arial"/>
              </a:rPr>
              <a:t>terkipli</a:t>
            </a:r>
            <a:r>
              <a:rPr sz="1900" b="1" spc="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azotlu</a:t>
            </a:r>
            <a:endParaRPr sz="19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95"/>
              </a:spcBef>
            </a:pP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gübrenin ise </a:t>
            </a:r>
            <a:r>
              <a:rPr sz="1900" b="1" dirty="0">
                <a:solidFill>
                  <a:srgbClr val="336600"/>
                </a:solidFill>
                <a:latin typeface="Arial"/>
                <a:cs typeface="Arial"/>
              </a:rPr>
              <a:t>solgunluk </a:t>
            </a:r>
            <a:r>
              <a:rPr sz="1900" b="1" spc="-5" dirty="0">
                <a:solidFill>
                  <a:srgbClr val="336600"/>
                </a:solidFill>
                <a:latin typeface="Arial"/>
                <a:cs typeface="Arial"/>
              </a:rPr>
              <a:t>şiddetini düşürdüğü göz önüne</a:t>
            </a:r>
            <a:r>
              <a:rPr sz="1900" b="1" spc="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336600"/>
                </a:solidFill>
                <a:latin typeface="Arial"/>
                <a:cs typeface="Arial"/>
              </a:rPr>
              <a:t>alınmalıdır.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>
                <a:solidFill>
                  <a:srgbClr val="336600"/>
                </a:solidFill>
                <a:latin typeface="Arial"/>
                <a:cs typeface="Arial"/>
              </a:rPr>
              <a:t>Nötr </a:t>
            </a:r>
            <a:r>
              <a:rPr sz="1800" b="1" spc="-2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1800" b="1" spc="-5" dirty="0">
                <a:solidFill>
                  <a:srgbClr val="336600"/>
                </a:solidFill>
                <a:latin typeface="Arial"/>
                <a:cs typeface="Arial"/>
              </a:rPr>
              <a:t>kireçli topraklarda amonyum sülfat, asit </a:t>
            </a:r>
            <a:r>
              <a:rPr sz="1800" b="1" spc="-10" dirty="0">
                <a:solidFill>
                  <a:srgbClr val="336600"/>
                </a:solidFill>
                <a:latin typeface="Arial"/>
                <a:cs typeface="Arial"/>
              </a:rPr>
              <a:t>karakterli</a:t>
            </a:r>
            <a:r>
              <a:rPr sz="1800" b="1" spc="1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6600"/>
                </a:solidFill>
                <a:latin typeface="Arial"/>
                <a:cs typeface="Arial"/>
              </a:rPr>
              <a:t>topraklarda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90"/>
              </a:spcBef>
            </a:pPr>
            <a:r>
              <a:rPr sz="1800" b="1" spc="-5" dirty="0">
                <a:solidFill>
                  <a:srgbClr val="336600"/>
                </a:solidFill>
                <a:latin typeface="Arial"/>
                <a:cs typeface="Arial"/>
              </a:rPr>
              <a:t>amonyum nitrat gübreleri tercih</a:t>
            </a:r>
            <a:r>
              <a:rPr sz="1800" b="1" spc="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6600"/>
                </a:solidFill>
                <a:latin typeface="Arial"/>
                <a:cs typeface="Arial"/>
              </a:rPr>
              <a:t>edilmelidir.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078" y="790193"/>
            <a:ext cx="1584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AZOT</a:t>
            </a:r>
            <a:r>
              <a:rPr spc="-55" dirty="0"/>
              <a:t> </a:t>
            </a:r>
            <a:r>
              <a:rPr spc="-5" dirty="0"/>
              <a:t>(N)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510030"/>
            <a:ext cx="7835265" cy="4144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7115" marR="95250" indent="-19304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Bitkinin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azota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fazla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ihtiyaç duyduğu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dönem; kozaların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yarı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dolmaya başladığı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dönemdir.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1920" algn="ctr">
              <a:lnSpc>
                <a:spcPct val="100000"/>
              </a:lnSpc>
              <a:spcBef>
                <a:spcPts val="1725"/>
              </a:spcBef>
            </a:pPr>
            <a:r>
              <a:rPr sz="2800" b="1" spc="-10" dirty="0">
                <a:solidFill>
                  <a:srgbClr val="A40020"/>
                </a:solidFill>
                <a:latin typeface="Arial"/>
                <a:cs typeface="Arial"/>
              </a:rPr>
              <a:t>Azot</a:t>
            </a:r>
            <a:r>
              <a:rPr sz="2800" b="1" spc="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A40020"/>
                </a:solidFill>
                <a:latin typeface="Arial"/>
                <a:cs typeface="Arial"/>
              </a:rPr>
              <a:t>Eksikliği</a:t>
            </a:r>
            <a:endParaRPr sz="2800">
              <a:latin typeface="Arial"/>
              <a:cs typeface="Arial"/>
            </a:endParaRPr>
          </a:p>
          <a:p>
            <a:pPr marL="85725" marR="4339590">
              <a:lnSpc>
                <a:spcPct val="173600"/>
              </a:lnSpc>
              <a:spcBef>
                <a:spcPts val="570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Kökün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yetersiz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gelişmesine, 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Daha az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yapraklanmaya, 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Koza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dökülmesine,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Kozaların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geç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açılmasına,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tüm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bunların sonucunda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verimin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düşmesine neden</a:t>
            </a:r>
            <a:r>
              <a:rPr sz="2000" b="1" spc="-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olur.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897" y="716102"/>
            <a:ext cx="5610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AZOT </a:t>
            </a:r>
            <a:r>
              <a:rPr spc="-10" dirty="0"/>
              <a:t>NOKSANLIĞI</a:t>
            </a:r>
            <a:r>
              <a:rPr spc="40" dirty="0"/>
              <a:t> </a:t>
            </a:r>
            <a:r>
              <a:rPr spc="-10" dirty="0"/>
              <a:t>BELİRTİLERİ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7527" y="1417446"/>
            <a:ext cx="8637905" cy="2402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Bitki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büyümesi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zayıftır,</a:t>
            </a:r>
            <a:endParaRPr sz="2000">
              <a:latin typeface="Arial"/>
              <a:cs typeface="Arial"/>
            </a:endParaRPr>
          </a:p>
          <a:p>
            <a:pPr marL="54610" marR="5080" indent="-42545">
              <a:lnSpc>
                <a:spcPts val="3970"/>
              </a:lnSpc>
              <a:spcBef>
                <a:spcPts val="38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Eksikliğin şiddetine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bağlı olarak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yaprakların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rengi açılır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sarıya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döner,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Noksanlığın ileri dönemlerinde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yaprak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uçları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kenarları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kurur,</a:t>
            </a:r>
            <a:endParaRPr sz="20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1340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Bitki kök sistemi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zayıflar</a:t>
            </a:r>
            <a:endParaRPr sz="20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1839"/>
              </a:spcBef>
              <a:tabLst>
                <a:tab pos="1928495" algn="l"/>
              </a:tabLst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Çiçek,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koza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ve	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tohum oluşumu az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olur.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3800" y="3849687"/>
            <a:ext cx="4032250" cy="289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21715" rIns="0" bIns="0" rtlCol="0">
            <a:spAutoFit/>
          </a:bodyPr>
          <a:lstStyle/>
          <a:p>
            <a:pPr marL="213995" marR="19558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Fazla azot </a:t>
            </a:r>
            <a:r>
              <a:rPr spc="-5" dirty="0"/>
              <a:t>aşırı </a:t>
            </a:r>
            <a:r>
              <a:rPr spc="-10" dirty="0"/>
              <a:t>yapraklanmaya </a:t>
            </a:r>
            <a:r>
              <a:rPr dirty="0"/>
              <a:t>neden</a:t>
            </a:r>
            <a:r>
              <a:rPr spc="-35" dirty="0"/>
              <a:t> </a:t>
            </a:r>
            <a:r>
              <a:rPr spc="-25" dirty="0"/>
              <a:t>olur.</a:t>
            </a:r>
          </a:p>
          <a:p>
            <a:pPr marL="2987675" marR="5080" indent="-2157095">
              <a:lnSpc>
                <a:spcPct val="200100"/>
              </a:lnSpc>
              <a:spcBef>
                <a:spcPts val="295"/>
              </a:spcBef>
            </a:pPr>
            <a:r>
              <a:rPr spc="-5" dirty="0"/>
              <a:t>Kozalarda </a:t>
            </a:r>
            <a:r>
              <a:rPr dirty="0"/>
              <a:t>liflerin </a:t>
            </a:r>
            <a:r>
              <a:rPr spc="-5" dirty="0"/>
              <a:t>olgunlaşmaması </a:t>
            </a:r>
            <a:r>
              <a:rPr spc="-15" dirty="0"/>
              <a:t>ve </a:t>
            </a:r>
            <a:r>
              <a:rPr dirty="0"/>
              <a:t>geç </a:t>
            </a:r>
            <a:r>
              <a:rPr spc="-5" dirty="0"/>
              <a:t>açması </a:t>
            </a:r>
            <a:r>
              <a:rPr dirty="0"/>
              <a:t>da fazla  azotun bir</a:t>
            </a:r>
            <a:r>
              <a:rPr spc="-55" dirty="0"/>
              <a:t> </a:t>
            </a:r>
            <a:r>
              <a:rPr spc="-10" dirty="0"/>
              <a:t>sonucudur.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0285" y="1653031"/>
            <a:ext cx="7907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AZOTUN </a:t>
            </a:r>
            <a:r>
              <a:rPr spc="-40" dirty="0"/>
              <a:t>FAZLA </a:t>
            </a:r>
            <a:r>
              <a:rPr spc="-10" dirty="0"/>
              <a:t>VERİLMESİNİN</a:t>
            </a:r>
            <a:r>
              <a:rPr spc="45" dirty="0"/>
              <a:t> </a:t>
            </a:r>
            <a:r>
              <a:rPr spc="-10" dirty="0"/>
              <a:t>SAKINCALARI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137" y="228600"/>
            <a:ext cx="8723630" cy="2781300"/>
            <a:chOff x="211137" y="228600"/>
            <a:chExt cx="8723630" cy="27813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6325" cy="246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6851" y="1824608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423" y="0"/>
                  </a:moveTo>
                  <a:lnTo>
                    <a:pt x="2870073" y="0"/>
                  </a:lnTo>
                  <a:lnTo>
                    <a:pt x="2748915" y="20192"/>
                  </a:lnTo>
                  <a:lnTo>
                    <a:pt x="2625598" y="42417"/>
                  </a:lnTo>
                  <a:lnTo>
                    <a:pt x="2500122" y="67055"/>
                  </a:lnTo>
                  <a:lnTo>
                    <a:pt x="2370454" y="91566"/>
                  </a:lnTo>
                  <a:lnTo>
                    <a:pt x="2238629" y="120523"/>
                  </a:lnTo>
                  <a:lnTo>
                    <a:pt x="2102612" y="149605"/>
                  </a:lnTo>
                  <a:lnTo>
                    <a:pt x="1964435" y="183133"/>
                  </a:lnTo>
                  <a:lnTo>
                    <a:pt x="1821942" y="216535"/>
                  </a:lnTo>
                  <a:lnTo>
                    <a:pt x="1564767" y="281304"/>
                  </a:lnTo>
                  <a:lnTo>
                    <a:pt x="1313815" y="339343"/>
                  </a:lnTo>
                  <a:lnTo>
                    <a:pt x="1073657" y="392938"/>
                  </a:lnTo>
                  <a:lnTo>
                    <a:pt x="841882" y="444245"/>
                  </a:lnTo>
                  <a:lnTo>
                    <a:pt x="620776" y="488823"/>
                  </a:lnTo>
                  <a:lnTo>
                    <a:pt x="406019" y="529081"/>
                  </a:lnTo>
                  <a:lnTo>
                    <a:pt x="199898" y="567054"/>
                  </a:lnTo>
                  <a:lnTo>
                    <a:pt x="0" y="600455"/>
                  </a:lnTo>
                  <a:lnTo>
                    <a:pt x="138175" y="620521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6"/>
                  </a:lnTo>
                  <a:lnTo>
                    <a:pt x="761110" y="689737"/>
                  </a:lnTo>
                  <a:lnTo>
                    <a:pt x="873759" y="698753"/>
                  </a:lnTo>
                  <a:lnTo>
                    <a:pt x="984376" y="705357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7"/>
                  </a:lnTo>
                  <a:lnTo>
                    <a:pt x="1760347" y="698753"/>
                  </a:lnTo>
                  <a:lnTo>
                    <a:pt x="1843151" y="692023"/>
                  </a:lnTo>
                  <a:lnTo>
                    <a:pt x="1926081" y="683132"/>
                  </a:lnTo>
                  <a:lnTo>
                    <a:pt x="2083434" y="660780"/>
                  </a:lnTo>
                  <a:lnTo>
                    <a:pt x="2232279" y="633983"/>
                  </a:lnTo>
                  <a:lnTo>
                    <a:pt x="2372614" y="602741"/>
                  </a:lnTo>
                  <a:lnTo>
                    <a:pt x="2440558" y="584835"/>
                  </a:lnTo>
                  <a:lnTo>
                    <a:pt x="2506472" y="567054"/>
                  </a:lnTo>
                  <a:lnTo>
                    <a:pt x="2634106" y="526795"/>
                  </a:lnTo>
                  <a:lnTo>
                    <a:pt x="2755265" y="482218"/>
                  </a:lnTo>
                  <a:lnTo>
                    <a:pt x="2872231" y="435355"/>
                  </a:lnTo>
                  <a:lnTo>
                    <a:pt x="2876423" y="433069"/>
                  </a:lnTo>
                  <a:lnTo>
                    <a:pt x="2876423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739" y="1696338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551" y="0"/>
                  </a:moveTo>
                  <a:lnTo>
                    <a:pt x="684530" y="0"/>
                  </a:lnTo>
                  <a:lnTo>
                    <a:pt x="527304" y="4445"/>
                  </a:lnTo>
                  <a:lnTo>
                    <a:pt x="380619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4"/>
                  </a:lnTo>
                  <a:lnTo>
                    <a:pt x="163703" y="73660"/>
                  </a:lnTo>
                  <a:lnTo>
                    <a:pt x="333756" y="96012"/>
                  </a:lnTo>
                  <a:lnTo>
                    <a:pt x="510286" y="124968"/>
                  </a:lnTo>
                  <a:lnTo>
                    <a:pt x="693038" y="156210"/>
                  </a:lnTo>
                  <a:lnTo>
                    <a:pt x="882269" y="194183"/>
                  </a:lnTo>
                  <a:lnTo>
                    <a:pt x="1077849" y="234314"/>
                  </a:lnTo>
                  <a:lnTo>
                    <a:pt x="1281938" y="279019"/>
                  </a:lnTo>
                  <a:lnTo>
                    <a:pt x="1490345" y="330326"/>
                  </a:lnTo>
                  <a:lnTo>
                    <a:pt x="1866646" y="421894"/>
                  </a:lnTo>
                  <a:lnTo>
                    <a:pt x="2223770" y="502158"/>
                  </a:lnTo>
                  <a:lnTo>
                    <a:pt x="2559685" y="575818"/>
                  </a:lnTo>
                  <a:lnTo>
                    <a:pt x="2723388" y="607060"/>
                  </a:lnTo>
                  <a:lnTo>
                    <a:pt x="2878582" y="638301"/>
                  </a:lnTo>
                  <a:lnTo>
                    <a:pt x="3031617" y="667385"/>
                  </a:lnTo>
                  <a:lnTo>
                    <a:pt x="3180461" y="691896"/>
                  </a:lnTo>
                  <a:lnTo>
                    <a:pt x="3324987" y="716534"/>
                  </a:lnTo>
                  <a:lnTo>
                    <a:pt x="3465322" y="738759"/>
                  </a:lnTo>
                  <a:lnTo>
                    <a:pt x="3601339" y="756665"/>
                  </a:lnTo>
                  <a:lnTo>
                    <a:pt x="3733165" y="774573"/>
                  </a:lnTo>
                  <a:lnTo>
                    <a:pt x="3860800" y="790194"/>
                  </a:lnTo>
                  <a:lnTo>
                    <a:pt x="3986149" y="805814"/>
                  </a:lnTo>
                  <a:lnTo>
                    <a:pt x="4107307" y="816863"/>
                  </a:lnTo>
                  <a:lnTo>
                    <a:pt x="4336923" y="834771"/>
                  </a:lnTo>
                  <a:lnTo>
                    <a:pt x="4447540" y="841501"/>
                  </a:lnTo>
                  <a:lnTo>
                    <a:pt x="4660138" y="850391"/>
                  </a:lnTo>
                  <a:lnTo>
                    <a:pt x="4857877" y="850391"/>
                  </a:lnTo>
                  <a:lnTo>
                    <a:pt x="5044948" y="845947"/>
                  </a:lnTo>
                  <a:lnTo>
                    <a:pt x="5134229" y="841501"/>
                  </a:lnTo>
                  <a:lnTo>
                    <a:pt x="5221351" y="834771"/>
                  </a:lnTo>
                  <a:lnTo>
                    <a:pt x="5306441" y="825881"/>
                  </a:lnTo>
                  <a:lnTo>
                    <a:pt x="5467985" y="807974"/>
                  </a:lnTo>
                  <a:lnTo>
                    <a:pt x="5544566" y="796798"/>
                  </a:lnTo>
                  <a:lnTo>
                    <a:pt x="5423281" y="781176"/>
                  </a:lnTo>
                  <a:lnTo>
                    <a:pt x="5297932" y="765556"/>
                  </a:lnTo>
                  <a:lnTo>
                    <a:pt x="5036439" y="727583"/>
                  </a:lnTo>
                  <a:lnTo>
                    <a:pt x="4760087" y="680720"/>
                  </a:lnTo>
                  <a:lnTo>
                    <a:pt x="4468749" y="629412"/>
                  </a:lnTo>
                  <a:lnTo>
                    <a:pt x="4160519" y="566927"/>
                  </a:lnTo>
                  <a:lnTo>
                    <a:pt x="3835273" y="497713"/>
                  </a:lnTo>
                  <a:lnTo>
                    <a:pt x="3493008" y="417322"/>
                  </a:lnTo>
                  <a:lnTo>
                    <a:pt x="3131566" y="330326"/>
                  </a:lnTo>
                  <a:lnTo>
                    <a:pt x="2989072" y="296799"/>
                  </a:lnTo>
                  <a:lnTo>
                    <a:pt x="2850896" y="263398"/>
                  </a:lnTo>
                  <a:lnTo>
                    <a:pt x="2583053" y="205359"/>
                  </a:lnTo>
                  <a:lnTo>
                    <a:pt x="2453386" y="180721"/>
                  </a:lnTo>
                  <a:lnTo>
                    <a:pt x="2327910" y="156210"/>
                  </a:lnTo>
                  <a:lnTo>
                    <a:pt x="2204593" y="133858"/>
                  </a:lnTo>
                  <a:lnTo>
                    <a:pt x="2083435" y="113791"/>
                  </a:lnTo>
                  <a:lnTo>
                    <a:pt x="1966595" y="96012"/>
                  </a:lnTo>
                  <a:lnTo>
                    <a:pt x="1849627" y="80390"/>
                  </a:lnTo>
                  <a:lnTo>
                    <a:pt x="1628521" y="51308"/>
                  </a:lnTo>
                  <a:lnTo>
                    <a:pt x="1418082" y="31241"/>
                  </a:lnTo>
                  <a:lnTo>
                    <a:pt x="1220343" y="15621"/>
                  </a:lnTo>
                  <a:lnTo>
                    <a:pt x="1031113" y="4445"/>
                  </a:lnTo>
                  <a:lnTo>
                    <a:pt x="852551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163" y="1695196"/>
              <a:ext cx="6089015" cy="788035"/>
            </a:xfrm>
            <a:custGeom>
              <a:avLst/>
              <a:gdLst/>
              <a:ahLst/>
              <a:cxnLst/>
              <a:rect l="l" t="t" r="r" b="b"/>
              <a:pathLst>
                <a:path w="6089015" h="788035">
                  <a:moveTo>
                    <a:pt x="0" y="91566"/>
                  </a:moveTo>
                  <a:lnTo>
                    <a:pt x="19176" y="86994"/>
                  </a:lnTo>
                  <a:lnTo>
                    <a:pt x="76581" y="75945"/>
                  </a:lnTo>
                  <a:lnTo>
                    <a:pt x="174370" y="60325"/>
                  </a:lnTo>
                  <a:lnTo>
                    <a:pt x="238125" y="51307"/>
                  </a:lnTo>
                  <a:lnTo>
                    <a:pt x="312547" y="42417"/>
                  </a:lnTo>
                  <a:lnTo>
                    <a:pt x="395478" y="35687"/>
                  </a:lnTo>
                  <a:lnTo>
                    <a:pt x="491109" y="29082"/>
                  </a:lnTo>
                  <a:lnTo>
                    <a:pt x="595249" y="22351"/>
                  </a:lnTo>
                  <a:lnTo>
                    <a:pt x="712215" y="17906"/>
                  </a:lnTo>
                  <a:lnTo>
                    <a:pt x="839724" y="15620"/>
                  </a:lnTo>
                  <a:lnTo>
                    <a:pt x="977900" y="13334"/>
                  </a:lnTo>
                  <a:lnTo>
                    <a:pt x="1126744" y="15620"/>
                  </a:lnTo>
                  <a:lnTo>
                    <a:pt x="1286256" y="20065"/>
                  </a:lnTo>
                  <a:lnTo>
                    <a:pt x="1458467" y="29082"/>
                  </a:lnTo>
                  <a:lnTo>
                    <a:pt x="1641221" y="40131"/>
                  </a:lnTo>
                  <a:lnTo>
                    <a:pt x="1834769" y="58038"/>
                  </a:lnTo>
                  <a:lnTo>
                    <a:pt x="2040889" y="78104"/>
                  </a:lnTo>
                  <a:lnTo>
                    <a:pt x="2259838" y="102615"/>
                  </a:lnTo>
                  <a:lnTo>
                    <a:pt x="2489454" y="131699"/>
                  </a:lnTo>
                  <a:lnTo>
                    <a:pt x="2731897" y="167386"/>
                  </a:lnTo>
                  <a:lnTo>
                    <a:pt x="2984881" y="207644"/>
                  </a:lnTo>
                  <a:lnTo>
                    <a:pt x="3250565" y="254507"/>
                  </a:lnTo>
                  <a:lnTo>
                    <a:pt x="3529076" y="310261"/>
                  </a:lnTo>
                  <a:lnTo>
                    <a:pt x="3820287" y="370586"/>
                  </a:lnTo>
                  <a:lnTo>
                    <a:pt x="4124325" y="437514"/>
                  </a:lnTo>
                  <a:lnTo>
                    <a:pt x="4441063" y="513333"/>
                  </a:lnTo>
                  <a:lnTo>
                    <a:pt x="4770628" y="596011"/>
                  </a:lnTo>
                  <a:lnTo>
                    <a:pt x="5112893" y="687451"/>
                  </a:lnTo>
                  <a:lnTo>
                    <a:pt x="5467985" y="787907"/>
                  </a:lnTo>
                </a:path>
                <a:path w="6089015" h="788035">
                  <a:moveTo>
                    <a:pt x="2780791" y="651763"/>
                  </a:moveTo>
                  <a:lnTo>
                    <a:pt x="2876423" y="624966"/>
                  </a:lnTo>
                  <a:lnTo>
                    <a:pt x="3137916" y="555751"/>
                  </a:lnTo>
                  <a:lnTo>
                    <a:pt x="3318637" y="508888"/>
                  </a:lnTo>
                  <a:lnTo>
                    <a:pt x="3526916" y="457580"/>
                  </a:lnTo>
                  <a:lnTo>
                    <a:pt x="3758691" y="401827"/>
                  </a:lnTo>
                  <a:lnTo>
                    <a:pt x="4007485" y="341502"/>
                  </a:lnTo>
                  <a:lnTo>
                    <a:pt x="4271010" y="283463"/>
                  </a:lnTo>
                  <a:lnTo>
                    <a:pt x="4541012" y="225425"/>
                  </a:lnTo>
                  <a:lnTo>
                    <a:pt x="4817364" y="171830"/>
                  </a:lnTo>
                  <a:lnTo>
                    <a:pt x="5091684" y="120523"/>
                  </a:lnTo>
                  <a:lnTo>
                    <a:pt x="5227701" y="98170"/>
                  </a:lnTo>
                  <a:lnTo>
                    <a:pt x="5359527" y="75945"/>
                  </a:lnTo>
                  <a:lnTo>
                    <a:pt x="5491353" y="58038"/>
                  </a:lnTo>
                  <a:lnTo>
                    <a:pt x="5618861" y="40131"/>
                  </a:lnTo>
                  <a:lnTo>
                    <a:pt x="5744337" y="26796"/>
                  </a:lnTo>
                  <a:lnTo>
                    <a:pt x="5863336" y="15620"/>
                  </a:lnTo>
                  <a:lnTo>
                    <a:pt x="5978144" y="6730"/>
                  </a:lnTo>
                  <a:lnTo>
                    <a:pt x="60887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137" y="1679575"/>
              <a:ext cx="8723630" cy="1330325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03778" y="574293"/>
            <a:ext cx="2395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EKİM</a:t>
            </a:r>
            <a:r>
              <a:rPr spc="-60" dirty="0"/>
              <a:t> </a:t>
            </a:r>
            <a:r>
              <a:rPr spc="-5" dirty="0"/>
              <a:t>ZAMANI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14270" y="942339"/>
            <a:ext cx="5928360" cy="3477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9325" marR="508634" indent="-937260">
              <a:lnSpc>
                <a:spcPct val="157200"/>
              </a:lnSpc>
              <a:spcBef>
                <a:spcPts val="95"/>
              </a:spcBef>
            </a:pP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Pamuk yetiştiriciliğinde ekim zamanı;  </a:t>
            </a:r>
            <a:r>
              <a:rPr sz="2400" b="1" spc="-25" dirty="0">
                <a:solidFill>
                  <a:srgbClr val="336600"/>
                </a:solidFill>
                <a:latin typeface="Arial"/>
                <a:cs typeface="Arial"/>
              </a:rPr>
              <a:t>Toprağın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6600"/>
                </a:solidFill>
                <a:latin typeface="Arial"/>
                <a:cs typeface="Arial"/>
              </a:rPr>
              <a:t>yapısına</a:t>
            </a:r>
            <a:endParaRPr sz="2400">
              <a:latin typeface="Arial"/>
              <a:cs typeface="Arial"/>
            </a:endParaRPr>
          </a:p>
          <a:p>
            <a:pPr marL="1020444" marR="2057400" indent="-19685">
              <a:lnSpc>
                <a:spcPct val="118100"/>
              </a:lnSpc>
              <a:spcBef>
                <a:spcPts val="575"/>
              </a:spcBef>
            </a:pP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Isı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tav</a:t>
            </a:r>
            <a:r>
              <a:rPr sz="2400" b="1" spc="-1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durumuna 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Pamuk</a:t>
            </a:r>
            <a:r>
              <a:rPr sz="2400" b="1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çeşidine</a:t>
            </a:r>
            <a:endParaRPr sz="2400">
              <a:latin typeface="Arial"/>
              <a:cs typeface="Arial"/>
            </a:endParaRPr>
          </a:p>
          <a:p>
            <a:pPr marL="1020444">
              <a:lnSpc>
                <a:spcPct val="100000"/>
              </a:lnSpc>
              <a:spcBef>
                <a:spcPts val="520"/>
              </a:spcBef>
            </a:pP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Ekim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6600"/>
                </a:solidFill>
                <a:latin typeface="Arial"/>
                <a:cs typeface="Arial"/>
              </a:rPr>
              <a:t>şekline</a:t>
            </a:r>
            <a:endParaRPr sz="2400">
              <a:latin typeface="Arial"/>
              <a:cs typeface="Arial"/>
            </a:endParaRPr>
          </a:p>
          <a:p>
            <a:pPr marL="1020444">
              <a:lnSpc>
                <a:spcPct val="100000"/>
              </a:lnSpc>
              <a:spcBef>
                <a:spcPts val="869"/>
              </a:spcBef>
            </a:pP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İklim</a:t>
            </a:r>
            <a:r>
              <a:rPr sz="2400" b="1" spc="-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koşullarına</a:t>
            </a:r>
            <a:endParaRPr sz="2400">
              <a:latin typeface="Arial"/>
              <a:cs typeface="Arial"/>
            </a:endParaRPr>
          </a:p>
          <a:p>
            <a:pPr marL="1020444">
              <a:lnSpc>
                <a:spcPct val="100000"/>
              </a:lnSpc>
              <a:spcBef>
                <a:spcPts val="720"/>
              </a:spcBef>
            </a:pP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Bölgelere göre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değişiklik</a:t>
            </a:r>
            <a:r>
              <a:rPr sz="2400" b="1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336600"/>
                </a:solidFill>
                <a:latin typeface="Arial"/>
                <a:cs typeface="Arial"/>
              </a:rPr>
              <a:t>gösterir.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312" y="4586351"/>
            <a:ext cx="4032250" cy="2011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9401" y="4581525"/>
            <a:ext cx="3816350" cy="2016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448" y="645667"/>
            <a:ext cx="2077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FOSFOR</a:t>
            </a:r>
            <a:r>
              <a:rPr spc="-45" dirty="0"/>
              <a:t> </a:t>
            </a:r>
            <a:r>
              <a:rPr spc="-5" dirty="0"/>
              <a:t>(P)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130274"/>
            <a:ext cx="7911465" cy="1993264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Koza dönemi fosfor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ihtiyacının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en fazla olduğu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dönemdir.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  <a:tabLst>
                <a:tab pos="5665470" algn="l"/>
              </a:tabLst>
            </a:pPr>
            <a:r>
              <a:rPr sz="2000" b="1" spc="5" dirty="0">
                <a:solidFill>
                  <a:srgbClr val="336600"/>
                </a:solidFill>
                <a:latin typeface="Arial"/>
                <a:cs typeface="Arial"/>
              </a:rPr>
              <a:t>Bu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dönemdeki fosfor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eksikliği</a:t>
            </a:r>
            <a:r>
              <a:rPr sz="2000" b="1" spc="-2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çekirdek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(çiğit)	oluşumunu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azaltır.</a:t>
            </a:r>
            <a:endParaRPr sz="2000">
              <a:latin typeface="Arial"/>
              <a:cs typeface="Arial"/>
            </a:endParaRPr>
          </a:p>
          <a:p>
            <a:pPr marL="12700" marR="196850">
              <a:lnSpc>
                <a:spcPct val="168100"/>
              </a:lnSpc>
              <a:spcBef>
                <a:spcPts val="130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Özellikle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Güney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Doğu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Anadolu bölgesi gibi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yüksek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PH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</a:t>
            </a:r>
            <a:r>
              <a:rPr sz="2000" b="1" spc="-1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soğuk 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topraklarda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kök gelişimi zayıf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fosfor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alımı 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daha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yavaştır.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3850" y="3133661"/>
            <a:ext cx="6434074" cy="3443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379" y="932179"/>
            <a:ext cx="6122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FOSFOR NOKSANLIĞI</a:t>
            </a:r>
            <a:r>
              <a:rPr spc="65" dirty="0"/>
              <a:t> </a:t>
            </a:r>
            <a:r>
              <a:rPr spc="-10" dirty="0"/>
              <a:t>BELİRTİLERİ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440" y="1751431"/>
            <a:ext cx="823595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Noksanlık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ile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beraber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yaşlı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yapraklardaki fosfor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genç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yapraklara 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taşınır.</a:t>
            </a:r>
            <a:r>
              <a:rPr sz="2000" b="1" spc="5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Böylece ilk belirtiler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yaşlı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yapraklarda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görülür.  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Yaşlı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yaprakların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rengi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önce eflatuna daha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sonra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kırmızıya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döner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ve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ileri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dönemde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de yaprak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kurur.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7675" y="3500437"/>
            <a:ext cx="40386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2523" y="861822"/>
            <a:ext cx="2604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POTASYUM </a:t>
            </a:r>
            <a:r>
              <a:rPr spc="-5" dirty="0"/>
              <a:t>(K)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2015108"/>
            <a:ext cx="8279130" cy="205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Bitkinin potasyuma en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fazla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ihtiyaç duyduğu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dönem koza</a:t>
            </a:r>
            <a:r>
              <a:rPr sz="2000" b="1" spc="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dönemidir.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36345">
              <a:lnSpc>
                <a:spcPct val="100000"/>
              </a:lnSpc>
              <a:spcBef>
                <a:spcPts val="1700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Bitkinin hastalıklara karşı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direncini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arttırır,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"/>
              <a:cs typeface="Arial"/>
            </a:endParaRPr>
          </a:p>
          <a:p>
            <a:pPr marL="876300">
              <a:lnSpc>
                <a:spcPct val="100000"/>
              </a:lnSpc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Koza içindeki liflerin oluşumuna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uzamasına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etki</a:t>
            </a:r>
            <a:r>
              <a:rPr sz="2000" b="1" spc="-1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eder,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969" y="1005331"/>
            <a:ext cx="6628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POTASYUM </a:t>
            </a:r>
            <a:r>
              <a:rPr spc="-10" dirty="0"/>
              <a:t>NOKSANLIĞI</a:t>
            </a:r>
            <a:r>
              <a:rPr spc="70" dirty="0"/>
              <a:t> </a:t>
            </a:r>
            <a:r>
              <a:rPr spc="-10" dirty="0"/>
              <a:t>BELİRTİLERİ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9119" y="1870710"/>
            <a:ext cx="7058659" cy="3644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Kozalarda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pörsümeler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görülür.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Bitki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büyümesi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geriler,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Yaprak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kenarları sararır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kavrulur,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Bitki gövdesi zayıflar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ileri dönemlerde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yatmalar</a:t>
            </a:r>
            <a:r>
              <a:rPr sz="2000" b="1" spc="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görülür,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Damar araları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sararır,</a:t>
            </a:r>
            <a:endParaRPr sz="2000">
              <a:latin typeface="Arial"/>
              <a:cs typeface="Arial"/>
            </a:endParaRPr>
          </a:p>
          <a:p>
            <a:pPr marL="97155" marR="2712085" indent="-57785">
              <a:lnSpc>
                <a:spcPts val="4540"/>
              </a:lnSpc>
              <a:spcBef>
                <a:spcPts val="110"/>
              </a:spcBef>
            </a:pP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Yaprak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kenarları sararır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kavrulur,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Damar araları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sararır,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5423" y="1292733"/>
            <a:ext cx="22123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A40020"/>
                </a:solidFill>
                <a:latin typeface="Arial"/>
                <a:cs typeface="Arial"/>
              </a:rPr>
              <a:t>POTASYUM  </a:t>
            </a:r>
            <a:r>
              <a:rPr sz="2800" b="1" spc="-5" dirty="0">
                <a:solidFill>
                  <a:srgbClr val="A40020"/>
                </a:solidFill>
                <a:latin typeface="Arial"/>
                <a:cs typeface="Arial"/>
              </a:rPr>
              <a:t>EKSİKLİĞİ  </a:t>
            </a:r>
            <a:r>
              <a:rPr sz="2800" b="1" spc="-10" dirty="0">
                <a:solidFill>
                  <a:srgbClr val="A40020"/>
                </a:solidFill>
                <a:latin typeface="Arial"/>
                <a:cs typeface="Arial"/>
              </a:rPr>
              <a:t>BE</a:t>
            </a:r>
            <a:r>
              <a:rPr sz="2800" b="1" spc="-20" dirty="0">
                <a:solidFill>
                  <a:srgbClr val="A40020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A40020"/>
                </a:solidFill>
                <a:latin typeface="Arial"/>
                <a:cs typeface="Arial"/>
              </a:rPr>
              <a:t>İRTİL</a:t>
            </a:r>
            <a:r>
              <a:rPr sz="2800" b="1" spc="-20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2800" b="1" spc="-10" dirty="0">
                <a:solidFill>
                  <a:srgbClr val="A40020"/>
                </a:solidFill>
                <a:latin typeface="Arial"/>
                <a:cs typeface="Arial"/>
              </a:rPr>
              <a:t>Rİ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5483" y="3526663"/>
            <a:ext cx="26644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Erken Dönem</a:t>
            </a:r>
            <a:r>
              <a:rPr sz="1800" b="1" spc="-6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Belirtileri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2978" y="6194247"/>
            <a:ext cx="234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Geç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Dönem</a:t>
            </a:r>
            <a:r>
              <a:rPr sz="1800" b="1" spc="-8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Belirtileri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750" y="671576"/>
            <a:ext cx="8136255" cy="5434330"/>
            <a:chOff x="539750" y="671576"/>
            <a:chExt cx="8136255" cy="5434330"/>
          </a:xfrm>
        </p:grpSpPr>
        <p:sp>
          <p:nvSpPr>
            <p:cNvPr id="6" name="object 6"/>
            <p:cNvSpPr/>
            <p:nvPr/>
          </p:nvSpPr>
          <p:spPr>
            <a:xfrm>
              <a:off x="539750" y="3428999"/>
              <a:ext cx="4038600" cy="2676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0" y="671576"/>
              <a:ext cx="4103751" cy="27796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137" y="228600"/>
            <a:ext cx="8723630" cy="5159375"/>
            <a:chOff x="211137" y="228600"/>
            <a:chExt cx="8723630" cy="5159375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6325" cy="4737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6851" y="4203700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6"/>
                  </a:lnTo>
                  <a:lnTo>
                    <a:pt x="2625598" y="42418"/>
                  </a:lnTo>
                  <a:lnTo>
                    <a:pt x="2500122" y="66929"/>
                  </a:lnTo>
                  <a:lnTo>
                    <a:pt x="2370454" y="91567"/>
                  </a:lnTo>
                  <a:lnTo>
                    <a:pt x="2238629" y="120523"/>
                  </a:lnTo>
                  <a:lnTo>
                    <a:pt x="2102612" y="149606"/>
                  </a:lnTo>
                  <a:lnTo>
                    <a:pt x="1964435" y="183006"/>
                  </a:lnTo>
                  <a:lnTo>
                    <a:pt x="1821942" y="216535"/>
                  </a:lnTo>
                  <a:lnTo>
                    <a:pt x="1564767" y="281305"/>
                  </a:lnTo>
                  <a:lnTo>
                    <a:pt x="1313815" y="339344"/>
                  </a:lnTo>
                  <a:lnTo>
                    <a:pt x="1073530" y="392938"/>
                  </a:lnTo>
                  <a:lnTo>
                    <a:pt x="841882" y="444245"/>
                  </a:lnTo>
                  <a:lnTo>
                    <a:pt x="620776" y="488950"/>
                  </a:lnTo>
                  <a:lnTo>
                    <a:pt x="406019" y="529082"/>
                  </a:lnTo>
                  <a:lnTo>
                    <a:pt x="199771" y="567055"/>
                  </a:lnTo>
                  <a:lnTo>
                    <a:pt x="0" y="600582"/>
                  </a:lnTo>
                  <a:lnTo>
                    <a:pt x="138175" y="620649"/>
                  </a:lnTo>
                  <a:lnTo>
                    <a:pt x="270001" y="638429"/>
                  </a:lnTo>
                  <a:lnTo>
                    <a:pt x="397510" y="654050"/>
                  </a:lnTo>
                  <a:lnTo>
                    <a:pt x="522985" y="667512"/>
                  </a:lnTo>
                  <a:lnTo>
                    <a:pt x="644144" y="680847"/>
                  </a:lnTo>
                  <a:lnTo>
                    <a:pt x="873759" y="698754"/>
                  </a:lnTo>
                  <a:lnTo>
                    <a:pt x="984250" y="705485"/>
                  </a:lnTo>
                  <a:lnTo>
                    <a:pt x="1092707" y="709930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930"/>
                  </a:lnTo>
                  <a:lnTo>
                    <a:pt x="1673098" y="705485"/>
                  </a:lnTo>
                  <a:lnTo>
                    <a:pt x="1760347" y="698754"/>
                  </a:lnTo>
                  <a:lnTo>
                    <a:pt x="1843277" y="692023"/>
                  </a:lnTo>
                  <a:lnTo>
                    <a:pt x="1926081" y="683132"/>
                  </a:lnTo>
                  <a:lnTo>
                    <a:pt x="2083434" y="660781"/>
                  </a:lnTo>
                  <a:lnTo>
                    <a:pt x="2232279" y="633983"/>
                  </a:lnTo>
                  <a:lnTo>
                    <a:pt x="2372614" y="602742"/>
                  </a:lnTo>
                  <a:lnTo>
                    <a:pt x="2440685" y="584835"/>
                  </a:lnTo>
                  <a:lnTo>
                    <a:pt x="2506599" y="567055"/>
                  </a:lnTo>
                  <a:lnTo>
                    <a:pt x="2634106" y="526795"/>
                  </a:lnTo>
                  <a:lnTo>
                    <a:pt x="2755265" y="482219"/>
                  </a:lnTo>
                  <a:lnTo>
                    <a:pt x="2872231" y="435356"/>
                  </a:lnTo>
                  <a:lnTo>
                    <a:pt x="2876550" y="433069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375" y="4075176"/>
              <a:ext cx="5545455" cy="850900"/>
            </a:xfrm>
            <a:custGeom>
              <a:avLst/>
              <a:gdLst/>
              <a:ahLst/>
              <a:cxnLst/>
              <a:rect l="l" t="t" r="r" b="b"/>
              <a:pathLst>
                <a:path w="5545455" h="850900">
                  <a:moveTo>
                    <a:pt x="852551" y="0"/>
                  </a:moveTo>
                  <a:lnTo>
                    <a:pt x="684657" y="0"/>
                  </a:lnTo>
                  <a:lnTo>
                    <a:pt x="527304" y="4444"/>
                  </a:lnTo>
                  <a:lnTo>
                    <a:pt x="380619" y="11049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163702" y="73660"/>
                  </a:lnTo>
                  <a:lnTo>
                    <a:pt x="333756" y="96012"/>
                  </a:lnTo>
                  <a:lnTo>
                    <a:pt x="510286" y="124968"/>
                  </a:lnTo>
                  <a:lnTo>
                    <a:pt x="693165" y="156210"/>
                  </a:lnTo>
                  <a:lnTo>
                    <a:pt x="882396" y="194182"/>
                  </a:lnTo>
                  <a:lnTo>
                    <a:pt x="1077976" y="234442"/>
                  </a:lnTo>
                  <a:lnTo>
                    <a:pt x="1282064" y="279146"/>
                  </a:lnTo>
                  <a:lnTo>
                    <a:pt x="1490472" y="330454"/>
                  </a:lnTo>
                  <a:lnTo>
                    <a:pt x="1866773" y="422021"/>
                  </a:lnTo>
                  <a:lnTo>
                    <a:pt x="2224024" y="502412"/>
                  </a:lnTo>
                  <a:lnTo>
                    <a:pt x="2559939" y="576199"/>
                  </a:lnTo>
                  <a:lnTo>
                    <a:pt x="2723641" y="607441"/>
                  </a:lnTo>
                  <a:lnTo>
                    <a:pt x="2878836" y="638682"/>
                  </a:lnTo>
                  <a:lnTo>
                    <a:pt x="3031998" y="667766"/>
                  </a:lnTo>
                  <a:lnTo>
                    <a:pt x="3180841" y="692276"/>
                  </a:lnTo>
                  <a:lnTo>
                    <a:pt x="3325367" y="716788"/>
                  </a:lnTo>
                  <a:lnTo>
                    <a:pt x="3465703" y="739140"/>
                  </a:lnTo>
                  <a:lnTo>
                    <a:pt x="3601847" y="757047"/>
                  </a:lnTo>
                  <a:lnTo>
                    <a:pt x="3733673" y="774954"/>
                  </a:lnTo>
                  <a:lnTo>
                    <a:pt x="3986656" y="806196"/>
                  </a:lnTo>
                  <a:lnTo>
                    <a:pt x="4107815" y="817372"/>
                  </a:lnTo>
                  <a:lnTo>
                    <a:pt x="4224782" y="826262"/>
                  </a:lnTo>
                  <a:lnTo>
                    <a:pt x="4337431" y="835151"/>
                  </a:lnTo>
                  <a:lnTo>
                    <a:pt x="4448048" y="841882"/>
                  </a:lnTo>
                  <a:lnTo>
                    <a:pt x="4556506" y="846328"/>
                  </a:lnTo>
                  <a:lnTo>
                    <a:pt x="4660646" y="850900"/>
                  </a:lnTo>
                  <a:lnTo>
                    <a:pt x="4858384" y="850900"/>
                  </a:lnTo>
                  <a:lnTo>
                    <a:pt x="5045456" y="846328"/>
                  </a:lnTo>
                  <a:lnTo>
                    <a:pt x="5134736" y="841882"/>
                  </a:lnTo>
                  <a:lnTo>
                    <a:pt x="5221985" y="835151"/>
                  </a:lnTo>
                  <a:lnTo>
                    <a:pt x="5306949" y="826262"/>
                  </a:lnTo>
                  <a:lnTo>
                    <a:pt x="5468620" y="808355"/>
                  </a:lnTo>
                  <a:lnTo>
                    <a:pt x="5545201" y="797179"/>
                  </a:lnTo>
                  <a:lnTo>
                    <a:pt x="5423916" y="781557"/>
                  </a:lnTo>
                  <a:lnTo>
                    <a:pt x="5298440" y="765937"/>
                  </a:lnTo>
                  <a:lnTo>
                    <a:pt x="5036947" y="727963"/>
                  </a:lnTo>
                  <a:lnTo>
                    <a:pt x="4760595" y="681101"/>
                  </a:lnTo>
                  <a:lnTo>
                    <a:pt x="4469257" y="629793"/>
                  </a:lnTo>
                  <a:lnTo>
                    <a:pt x="4161028" y="567182"/>
                  </a:lnTo>
                  <a:lnTo>
                    <a:pt x="3835654" y="497967"/>
                  </a:lnTo>
                  <a:lnTo>
                    <a:pt x="3493389" y="417575"/>
                  </a:lnTo>
                  <a:lnTo>
                    <a:pt x="3131947" y="330454"/>
                  </a:lnTo>
                  <a:lnTo>
                    <a:pt x="2989453" y="296925"/>
                  </a:lnTo>
                  <a:lnTo>
                    <a:pt x="2851277" y="263525"/>
                  </a:lnTo>
                  <a:lnTo>
                    <a:pt x="2583307" y="205359"/>
                  </a:lnTo>
                  <a:lnTo>
                    <a:pt x="2453640" y="180848"/>
                  </a:lnTo>
                  <a:lnTo>
                    <a:pt x="2328164" y="156210"/>
                  </a:lnTo>
                  <a:lnTo>
                    <a:pt x="2204847" y="133985"/>
                  </a:lnTo>
                  <a:lnTo>
                    <a:pt x="2083689" y="113792"/>
                  </a:lnTo>
                  <a:lnTo>
                    <a:pt x="1966722" y="96012"/>
                  </a:lnTo>
                  <a:lnTo>
                    <a:pt x="1849754" y="80391"/>
                  </a:lnTo>
                  <a:lnTo>
                    <a:pt x="1628648" y="51307"/>
                  </a:lnTo>
                  <a:lnTo>
                    <a:pt x="1418209" y="31242"/>
                  </a:lnTo>
                  <a:lnTo>
                    <a:pt x="1220470" y="15621"/>
                  </a:lnTo>
                  <a:lnTo>
                    <a:pt x="1031239" y="4444"/>
                  </a:lnTo>
                  <a:lnTo>
                    <a:pt x="852551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925" y="4073525"/>
              <a:ext cx="6088380" cy="789305"/>
            </a:xfrm>
            <a:custGeom>
              <a:avLst/>
              <a:gdLst/>
              <a:ahLst/>
              <a:cxnLst/>
              <a:rect l="l" t="t" r="r" b="b"/>
              <a:pathLst>
                <a:path w="6088380" h="789304">
                  <a:moveTo>
                    <a:pt x="0" y="92456"/>
                  </a:moveTo>
                  <a:lnTo>
                    <a:pt x="19176" y="88011"/>
                  </a:lnTo>
                  <a:lnTo>
                    <a:pt x="76581" y="76835"/>
                  </a:lnTo>
                  <a:lnTo>
                    <a:pt x="174370" y="61213"/>
                  </a:lnTo>
                  <a:lnTo>
                    <a:pt x="238125" y="52197"/>
                  </a:lnTo>
                  <a:lnTo>
                    <a:pt x="312419" y="43306"/>
                  </a:lnTo>
                  <a:lnTo>
                    <a:pt x="395350" y="36575"/>
                  </a:lnTo>
                  <a:lnTo>
                    <a:pt x="490982" y="29972"/>
                  </a:lnTo>
                  <a:lnTo>
                    <a:pt x="595249" y="23241"/>
                  </a:lnTo>
                  <a:lnTo>
                    <a:pt x="712088" y="18795"/>
                  </a:lnTo>
                  <a:lnTo>
                    <a:pt x="839597" y="16510"/>
                  </a:lnTo>
                  <a:lnTo>
                    <a:pt x="977773" y="14350"/>
                  </a:lnTo>
                  <a:lnTo>
                    <a:pt x="1126616" y="16510"/>
                  </a:lnTo>
                  <a:lnTo>
                    <a:pt x="1286002" y="20955"/>
                  </a:lnTo>
                  <a:lnTo>
                    <a:pt x="1458214" y="29972"/>
                  </a:lnTo>
                  <a:lnTo>
                    <a:pt x="1641094" y="41020"/>
                  </a:lnTo>
                  <a:lnTo>
                    <a:pt x="1834514" y="58927"/>
                  </a:lnTo>
                  <a:lnTo>
                    <a:pt x="2040636" y="78993"/>
                  </a:lnTo>
                  <a:lnTo>
                    <a:pt x="2259584" y="103631"/>
                  </a:lnTo>
                  <a:lnTo>
                    <a:pt x="2489200" y="132587"/>
                  </a:lnTo>
                  <a:lnTo>
                    <a:pt x="2731516" y="168275"/>
                  </a:lnTo>
                  <a:lnTo>
                    <a:pt x="2984500" y="208533"/>
                  </a:lnTo>
                  <a:lnTo>
                    <a:pt x="3250184" y="255397"/>
                  </a:lnTo>
                  <a:lnTo>
                    <a:pt x="3528695" y="311276"/>
                  </a:lnTo>
                  <a:lnTo>
                    <a:pt x="3819905" y="371475"/>
                  </a:lnTo>
                  <a:lnTo>
                    <a:pt x="4123944" y="438531"/>
                  </a:lnTo>
                  <a:lnTo>
                    <a:pt x="4440682" y="514350"/>
                  </a:lnTo>
                  <a:lnTo>
                    <a:pt x="4770120" y="597026"/>
                  </a:lnTo>
                  <a:lnTo>
                    <a:pt x="5112384" y="688467"/>
                  </a:lnTo>
                  <a:lnTo>
                    <a:pt x="5467350" y="789051"/>
                  </a:lnTo>
                </a:path>
                <a:path w="6088380" h="789304">
                  <a:moveTo>
                    <a:pt x="2781300" y="652526"/>
                  </a:moveTo>
                  <a:lnTo>
                    <a:pt x="2876930" y="625601"/>
                  </a:lnTo>
                  <a:lnTo>
                    <a:pt x="3138297" y="556387"/>
                  </a:lnTo>
                  <a:lnTo>
                    <a:pt x="3319017" y="509397"/>
                  </a:lnTo>
                  <a:lnTo>
                    <a:pt x="3527171" y="458088"/>
                  </a:lnTo>
                  <a:lnTo>
                    <a:pt x="3758819" y="402208"/>
                  </a:lnTo>
                  <a:lnTo>
                    <a:pt x="4007484" y="341883"/>
                  </a:lnTo>
                  <a:lnTo>
                    <a:pt x="4271009" y="283718"/>
                  </a:lnTo>
                  <a:lnTo>
                    <a:pt x="4540884" y="225679"/>
                  </a:lnTo>
                  <a:lnTo>
                    <a:pt x="4817236" y="172085"/>
                  </a:lnTo>
                  <a:lnTo>
                    <a:pt x="5091303" y="120650"/>
                  </a:lnTo>
                  <a:lnTo>
                    <a:pt x="5227320" y="98298"/>
                  </a:lnTo>
                  <a:lnTo>
                    <a:pt x="5359146" y="75945"/>
                  </a:lnTo>
                  <a:lnTo>
                    <a:pt x="5490845" y="58038"/>
                  </a:lnTo>
                  <a:lnTo>
                    <a:pt x="5618353" y="40258"/>
                  </a:lnTo>
                  <a:lnTo>
                    <a:pt x="5743829" y="26797"/>
                  </a:lnTo>
                  <a:lnTo>
                    <a:pt x="5862828" y="15620"/>
                  </a:lnTo>
                  <a:lnTo>
                    <a:pt x="5977508" y="6731"/>
                  </a:lnTo>
                  <a:lnTo>
                    <a:pt x="6088126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137" y="4059301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4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4"/>
                  </a:lnTo>
                  <a:lnTo>
                    <a:pt x="1121854" y="11049"/>
                  </a:lnTo>
                  <a:lnTo>
                    <a:pt x="994092" y="22225"/>
                  </a:lnTo>
                  <a:lnTo>
                    <a:pt x="874890" y="33400"/>
                  </a:lnTo>
                  <a:lnTo>
                    <a:pt x="762063" y="49022"/>
                  </a:lnTo>
                  <a:lnTo>
                    <a:pt x="659891" y="64643"/>
                  </a:lnTo>
                  <a:lnTo>
                    <a:pt x="564095" y="82423"/>
                  </a:lnTo>
                  <a:lnTo>
                    <a:pt x="478955" y="102488"/>
                  </a:lnTo>
                  <a:lnTo>
                    <a:pt x="398068" y="120268"/>
                  </a:lnTo>
                  <a:lnTo>
                    <a:pt x="327812" y="140335"/>
                  </a:lnTo>
                  <a:lnTo>
                    <a:pt x="206476" y="178307"/>
                  </a:lnTo>
                  <a:lnTo>
                    <a:pt x="157518" y="196087"/>
                  </a:lnTo>
                  <a:lnTo>
                    <a:pt x="51092" y="240665"/>
                  </a:lnTo>
                  <a:lnTo>
                    <a:pt x="0" y="267462"/>
                  </a:lnTo>
                  <a:lnTo>
                    <a:pt x="0" y="1328674"/>
                  </a:lnTo>
                  <a:lnTo>
                    <a:pt x="8718994" y="1328674"/>
                  </a:lnTo>
                  <a:lnTo>
                    <a:pt x="8723312" y="1321943"/>
                  </a:lnTo>
                  <a:lnTo>
                    <a:pt x="8723312" y="568451"/>
                  </a:lnTo>
                  <a:lnTo>
                    <a:pt x="8718994" y="570611"/>
                  </a:lnTo>
                  <a:lnTo>
                    <a:pt x="8638222" y="604138"/>
                  </a:lnTo>
                  <a:lnTo>
                    <a:pt x="8557323" y="635381"/>
                  </a:lnTo>
                  <a:lnTo>
                    <a:pt x="8472106" y="664337"/>
                  </a:lnTo>
                  <a:lnTo>
                    <a:pt x="8384857" y="691007"/>
                  </a:lnTo>
                  <a:lnTo>
                    <a:pt x="8295449" y="717804"/>
                  </a:lnTo>
                  <a:lnTo>
                    <a:pt x="8201850" y="742315"/>
                  </a:lnTo>
                  <a:lnTo>
                    <a:pt x="8105965" y="762381"/>
                  </a:lnTo>
                  <a:lnTo>
                    <a:pt x="8005889" y="782447"/>
                  </a:lnTo>
                  <a:lnTo>
                    <a:pt x="7901622" y="800354"/>
                  </a:lnTo>
                  <a:lnTo>
                    <a:pt x="7793037" y="813688"/>
                  </a:lnTo>
                  <a:lnTo>
                    <a:pt x="7680261" y="827024"/>
                  </a:lnTo>
                  <a:lnTo>
                    <a:pt x="7441882" y="844931"/>
                  </a:lnTo>
                  <a:lnTo>
                    <a:pt x="7314120" y="849376"/>
                  </a:lnTo>
                  <a:lnTo>
                    <a:pt x="7182167" y="849376"/>
                  </a:lnTo>
                  <a:lnTo>
                    <a:pt x="7043737" y="847090"/>
                  </a:lnTo>
                  <a:lnTo>
                    <a:pt x="6899084" y="842644"/>
                  </a:lnTo>
                  <a:lnTo>
                    <a:pt x="6749986" y="835913"/>
                  </a:lnTo>
                  <a:lnTo>
                    <a:pt x="6594665" y="824865"/>
                  </a:lnTo>
                  <a:lnTo>
                    <a:pt x="6430708" y="809244"/>
                  </a:lnTo>
                  <a:lnTo>
                    <a:pt x="6260401" y="791337"/>
                  </a:lnTo>
                  <a:lnTo>
                    <a:pt x="6083744" y="769112"/>
                  </a:lnTo>
                  <a:lnTo>
                    <a:pt x="5900737" y="744601"/>
                  </a:lnTo>
                  <a:lnTo>
                    <a:pt x="5709094" y="715644"/>
                  </a:lnTo>
                  <a:lnTo>
                    <a:pt x="5509069" y="682117"/>
                  </a:lnTo>
                  <a:lnTo>
                    <a:pt x="5302567" y="644271"/>
                  </a:lnTo>
                  <a:lnTo>
                    <a:pt x="5085397" y="601853"/>
                  </a:lnTo>
                  <a:lnTo>
                    <a:pt x="4861877" y="557276"/>
                  </a:lnTo>
                  <a:lnTo>
                    <a:pt x="4627689" y="505968"/>
                  </a:lnTo>
                  <a:lnTo>
                    <a:pt x="4387151" y="452500"/>
                  </a:lnTo>
                  <a:lnTo>
                    <a:pt x="4136072" y="394588"/>
                  </a:lnTo>
                  <a:lnTo>
                    <a:pt x="3874198" y="329946"/>
                  </a:lnTo>
                  <a:lnTo>
                    <a:pt x="3614483" y="267462"/>
                  </a:lnTo>
                  <a:lnTo>
                    <a:pt x="3363277" y="213994"/>
                  </a:lnTo>
                  <a:lnTo>
                    <a:pt x="3122739" y="164973"/>
                  </a:lnTo>
                  <a:lnTo>
                    <a:pt x="2892869" y="124841"/>
                  </a:lnTo>
                  <a:lnTo>
                    <a:pt x="2673667" y="91312"/>
                  </a:lnTo>
                  <a:lnTo>
                    <a:pt x="2462847" y="62356"/>
                  </a:lnTo>
                  <a:lnTo>
                    <a:pt x="2262822" y="40005"/>
                  </a:lnTo>
                  <a:lnTo>
                    <a:pt x="2073338" y="22225"/>
                  </a:lnTo>
                  <a:lnTo>
                    <a:pt x="1890204" y="11049"/>
                  </a:lnTo>
                  <a:lnTo>
                    <a:pt x="1720024" y="2159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23441" y="2152014"/>
            <a:ext cx="1350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5" dirty="0">
                <a:solidFill>
                  <a:srgbClr val="001F5F"/>
                </a:solidFill>
                <a:latin typeface="Trebuchet MS"/>
                <a:cs typeface="Trebuchet MS"/>
              </a:rPr>
              <a:t>AZOT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2004" y="2152014"/>
            <a:ext cx="1981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0" dirty="0">
                <a:solidFill>
                  <a:srgbClr val="001F5F"/>
                </a:solidFill>
                <a:latin typeface="Trebuchet MS"/>
                <a:cs typeface="Trebuchet MS"/>
              </a:rPr>
              <a:t>FOSFOR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1946" y="2152014"/>
            <a:ext cx="1655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85" dirty="0">
                <a:solidFill>
                  <a:srgbClr val="001F5F"/>
                </a:solidFill>
                <a:latin typeface="Trebuchet MS"/>
                <a:cs typeface="Trebuchet MS"/>
              </a:rPr>
              <a:t>PO</a:t>
            </a:r>
            <a:r>
              <a:rPr sz="4400" b="1" spc="-260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4400" b="1" spc="20" dirty="0">
                <a:solidFill>
                  <a:srgbClr val="001F5F"/>
                </a:solidFill>
                <a:latin typeface="Trebuchet MS"/>
                <a:cs typeface="Trebuchet MS"/>
              </a:rPr>
              <a:t>AS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6320" y="3493389"/>
            <a:ext cx="10102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5" dirty="0">
                <a:solidFill>
                  <a:srgbClr val="001F5F"/>
                </a:solidFill>
                <a:latin typeface="Trebuchet MS"/>
                <a:cs typeface="Trebuchet MS"/>
              </a:rPr>
              <a:t>DAL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80870" y="3493389"/>
            <a:ext cx="1053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4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4400" b="1" spc="-160" dirty="0">
                <a:solidFill>
                  <a:srgbClr val="001F5F"/>
                </a:solidFill>
                <a:latin typeface="Trebuchet MS"/>
                <a:cs typeface="Trebuchet MS"/>
              </a:rPr>
              <a:t>ÖL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9735" y="3493389"/>
            <a:ext cx="984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0" dirty="0">
                <a:solidFill>
                  <a:srgbClr val="001F5F"/>
                </a:solidFill>
                <a:latin typeface="Trebuchet MS"/>
                <a:cs typeface="Trebuchet MS"/>
              </a:rPr>
              <a:t>BAL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53636" y="630174"/>
            <a:ext cx="1318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11B2B"/>
                </a:solidFill>
                <a:latin typeface="Trebuchet MS"/>
                <a:cs typeface="Trebuchet MS"/>
              </a:rPr>
              <a:t>N</a:t>
            </a:r>
            <a:r>
              <a:rPr sz="4400" spc="-515" dirty="0">
                <a:solidFill>
                  <a:srgbClr val="011B2B"/>
                </a:solidFill>
                <a:latin typeface="Trebuchet MS"/>
                <a:cs typeface="Trebuchet MS"/>
              </a:rPr>
              <a:t>-</a:t>
            </a:r>
            <a:r>
              <a:rPr sz="4400" spc="-140" dirty="0">
                <a:solidFill>
                  <a:srgbClr val="011B2B"/>
                </a:solidFill>
                <a:latin typeface="Trebuchet MS"/>
                <a:cs typeface="Trebuchet MS"/>
              </a:rPr>
              <a:t>P</a:t>
            </a:r>
            <a:r>
              <a:rPr sz="4400" spc="-520" dirty="0">
                <a:solidFill>
                  <a:srgbClr val="011B2B"/>
                </a:solidFill>
                <a:latin typeface="Trebuchet MS"/>
                <a:cs typeface="Trebuchet MS"/>
              </a:rPr>
              <a:t>-</a:t>
            </a:r>
            <a:r>
              <a:rPr sz="4400" spc="-125" dirty="0">
                <a:solidFill>
                  <a:srgbClr val="011B2B"/>
                </a:solidFill>
                <a:latin typeface="Trebuchet MS"/>
                <a:cs typeface="Trebuchet MS"/>
              </a:rPr>
              <a:t>K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070" y="790193"/>
            <a:ext cx="7108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DİĞER ELEMENT </a:t>
            </a:r>
            <a:r>
              <a:rPr spc="-5" dirty="0"/>
              <a:t>EKSİKLİĞİ</a:t>
            </a:r>
            <a:r>
              <a:rPr spc="40" dirty="0"/>
              <a:t> </a:t>
            </a:r>
            <a:r>
              <a:rPr spc="-10" dirty="0"/>
              <a:t>BELİRTİLERİ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38297" y="1653031"/>
            <a:ext cx="3288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A40020"/>
                </a:solidFill>
                <a:latin typeface="Arial"/>
                <a:cs typeface="Arial"/>
              </a:rPr>
              <a:t>Kükürt </a:t>
            </a:r>
            <a:r>
              <a:rPr sz="2800" b="1" spc="-5" dirty="0">
                <a:solidFill>
                  <a:srgbClr val="A40020"/>
                </a:solidFill>
                <a:latin typeface="Arial"/>
                <a:cs typeface="Arial"/>
              </a:rPr>
              <a:t>(S)</a:t>
            </a:r>
            <a:r>
              <a:rPr sz="2800" b="1" spc="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A40020"/>
                </a:solidFill>
                <a:latin typeface="Arial"/>
                <a:cs typeface="Arial"/>
              </a:rPr>
              <a:t>Eksikliği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9676" y="2421001"/>
            <a:ext cx="5327650" cy="352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448" y="1149858"/>
            <a:ext cx="33261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Çinko </a:t>
            </a:r>
            <a:r>
              <a:rPr spc="-5" dirty="0"/>
              <a:t>(Zn) Eksikliği</a:t>
            </a:r>
          </a:p>
        </p:txBody>
      </p:sp>
      <p:sp>
        <p:nvSpPr>
          <p:cNvPr id="3" name="object 3"/>
          <p:cNvSpPr/>
          <p:nvPr/>
        </p:nvSpPr>
        <p:spPr>
          <a:xfrm>
            <a:off x="1908175" y="1916176"/>
            <a:ext cx="5543550" cy="3833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597" y="1149858"/>
            <a:ext cx="4454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Magnezyum (Mg)</a:t>
            </a:r>
            <a:r>
              <a:rPr spc="20" dirty="0"/>
              <a:t> </a:t>
            </a:r>
            <a:r>
              <a:rPr spc="-5" dirty="0"/>
              <a:t>Eksikliği</a:t>
            </a:r>
          </a:p>
        </p:txBody>
      </p:sp>
      <p:sp>
        <p:nvSpPr>
          <p:cNvPr id="3" name="object 3"/>
          <p:cNvSpPr/>
          <p:nvPr/>
        </p:nvSpPr>
        <p:spPr>
          <a:xfrm>
            <a:off x="1979676" y="1989137"/>
            <a:ext cx="5472049" cy="3724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676" y="1005331"/>
            <a:ext cx="3763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Mangan (Mn)</a:t>
            </a:r>
            <a:r>
              <a:rPr spc="5" dirty="0"/>
              <a:t> </a:t>
            </a:r>
            <a:r>
              <a:rPr spc="-5" dirty="0"/>
              <a:t>Eksikliği</a:t>
            </a:r>
          </a:p>
        </p:txBody>
      </p:sp>
      <p:sp>
        <p:nvSpPr>
          <p:cNvPr id="3" name="object 3"/>
          <p:cNvSpPr/>
          <p:nvPr/>
        </p:nvSpPr>
        <p:spPr>
          <a:xfrm>
            <a:off x="2124075" y="1789176"/>
            <a:ext cx="5400675" cy="3944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699615"/>
            <a:ext cx="8050530" cy="13093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just">
              <a:lnSpc>
                <a:spcPct val="103499"/>
              </a:lnSpc>
              <a:spcBef>
                <a:spcPts val="265"/>
              </a:spcBef>
            </a:pP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Özellikle yağışlı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geçen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sezonlarda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daha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önemli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olan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sırta ekimde, 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sonbaharda </a:t>
            </a:r>
            <a:r>
              <a:rPr sz="2000" b="1" spc="-114" dirty="0">
                <a:solidFill>
                  <a:srgbClr val="336600"/>
                </a:solidFill>
                <a:latin typeface="Arial"/>
                <a:cs typeface="Arial"/>
              </a:rPr>
              <a:t>pulluk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ile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derin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sürümden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sonra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kültivatör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ile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toprak 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parçalanmakta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ve daha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sonra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diskaro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ile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ufalanarak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sırt </a:t>
            </a:r>
            <a:r>
              <a:rPr sz="2000" b="1" spc="-114" dirty="0">
                <a:solidFill>
                  <a:srgbClr val="336600"/>
                </a:solidFill>
                <a:latin typeface="Arial"/>
                <a:cs typeface="Arial"/>
              </a:rPr>
              <a:t>pulluğu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ile 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sürüme 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hazır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hale</a:t>
            </a:r>
            <a:r>
              <a:rPr sz="2000" b="1" spc="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336600"/>
                </a:solidFill>
                <a:latin typeface="Arial"/>
                <a:cs typeface="Arial"/>
              </a:rPr>
              <a:t>getirilmektedir.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7779" y="933068"/>
            <a:ext cx="5998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SIRTA </a:t>
            </a:r>
            <a:r>
              <a:rPr spc="-5" dirty="0"/>
              <a:t>EKİMDE </a:t>
            </a:r>
            <a:r>
              <a:rPr spc="-20" dirty="0"/>
              <a:t>TOPRAK</a:t>
            </a:r>
            <a:r>
              <a:rPr spc="-45" dirty="0"/>
              <a:t> </a:t>
            </a:r>
            <a:r>
              <a:rPr spc="-5" dirty="0"/>
              <a:t>HAZIRLIĞI</a:t>
            </a:r>
          </a:p>
        </p:txBody>
      </p:sp>
      <p:sp>
        <p:nvSpPr>
          <p:cNvPr id="4" name="object 4"/>
          <p:cNvSpPr/>
          <p:nvPr/>
        </p:nvSpPr>
        <p:spPr>
          <a:xfrm>
            <a:off x="107950" y="3428936"/>
            <a:ext cx="2951226" cy="259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6571" y="6122619"/>
            <a:ext cx="6515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A40020"/>
                </a:solidFill>
                <a:latin typeface="Verdana"/>
                <a:cs typeface="Verdana"/>
              </a:rPr>
              <a:t>P</a:t>
            </a: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u</a:t>
            </a:r>
            <a:r>
              <a:rPr sz="1400" b="1" dirty="0">
                <a:solidFill>
                  <a:srgbClr val="A40020"/>
                </a:solidFill>
                <a:latin typeface="Verdana"/>
                <a:cs typeface="Verdana"/>
              </a:rPr>
              <a:t>ll</a:t>
            </a:r>
            <a:r>
              <a:rPr sz="1400" b="1" spc="-10" dirty="0">
                <a:solidFill>
                  <a:srgbClr val="A40020"/>
                </a:solidFill>
                <a:latin typeface="Verdana"/>
                <a:cs typeface="Verdana"/>
              </a:rPr>
              <a:t>u</a:t>
            </a:r>
            <a:r>
              <a:rPr sz="1400" b="1" dirty="0">
                <a:solidFill>
                  <a:srgbClr val="A40020"/>
                </a:solidFill>
                <a:latin typeface="Verdana"/>
                <a:cs typeface="Verdana"/>
              </a:rPr>
              <a:t>k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2201" y="3429000"/>
            <a:ext cx="3024124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91076" y="6125667"/>
            <a:ext cx="7886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Diskaro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7826" y="3429000"/>
            <a:ext cx="2808224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72959" y="6122619"/>
            <a:ext cx="10185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Kültivatör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3376" y="1655444"/>
            <a:ext cx="1543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</a:t>
            </a:r>
            <a:r>
              <a:rPr spc="-20" dirty="0"/>
              <a:t>L</a:t>
            </a:r>
            <a:r>
              <a:rPr spc="-5" dirty="0"/>
              <a:t>AMA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714" y="2372360"/>
            <a:ext cx="8537575" cy="318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0" marR="8890" algn="ctr">
              <a:lnSpc>
                <a:spcPct val="100000"/>
              </a:lnSpc>
              <a:spcBef>
                <a:spcPts val="105"/>
              </a:spcBef>
            </a:pP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Özellikle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haziran,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temmuz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ağustos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aylarında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su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tüketimi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çok 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fazla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olan 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pamuk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bitkisi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bu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dönemlerde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su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ihtiyacının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karşılanması ile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kaliteli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ve en 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yüksek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verimi</a:t>
            </a:r>
            <a:r>
              <a:rPr sz="2000" b="1" spc="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verebilmektedir.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Arial"/>
              <a:cs typeface="Arial"/>
            </a:endParaRPr>
          </a:p>
          <a:p>
            <a:pPr marL="12700" marR="5080" indent="356235">
              <a:lnSpc>
                <a:spcPct val="100000"/>
              </a:lnSpc>
            </a:pPr>
            <a:r>
              <a:rPr sz="2000" b="1" spc="-55" dirty="0">
                <a:solidFill>
                  <a:srgbClr val="A40020"/>
                </a:solidFill>
                <a:latin typeface="Arial"/>
                <a:cs typeface="Arial"/>
              </a:rPr>
              <a:t>Sulama </a:t>
            </a:r>
            <a:r>
              <a:rPr sz="2000" b="1" spc="-70" dirty="0">
                <a:solidFill>
                  <a:srgbClr val="A40020"/>
                </a:solidFill>
                <a:latin typeface="Arial"/>
                <a:cs typeface="Arial"/>
              </a:rPr>
              <a:t>yapılırken </a:t>
            </a:r>
            <a:r>
              <a:rPr sz="2000" b="1" spc="-75" dirty="0">
                <a:solidFill>
                  <a:srgbClr val="A40020"/>
                </a:solidFill>
                <a:latin typeface="Arial"/>
                <a:cs typeface="Arial"/>
              </a:rPr>
              <a:t>gözden </a:t>
            </a:r>
            <a:r>
              <a:rPr sz="2000" b="1" spc="-60" dirty="0">
                <a:solidFill>
                  <a:srgbClr val="A40020"/>
                </a:solidFill>
                <a:latin typeface="Arial"/>
                <a:cs typeface="Arial"/>
              </a:rPr>
              <a:t>kaçırılmaması gereken </a:t>
            </a:r>
            <a:r>
              <a:rPr sz="2000" b="1" spc="-90" dirty="0">
                <a:solidFill>
                  <a:srgbClr val="A40020"/>
                </a:solidFill>
                <a:latin typeface="Arial"/>
                <a:cs typeface="Arial"/>
              </a:rPr>
              <a:t>konulardan </a:t>
            </a:r>
            <a:r>
              <a:rPr sz="2000" b="1" spc="-105" dirty="0">
                <a:solidFill>
                  <a:srgbClr val="A40020"/>
                </a:solidFill>
                <a:latin typeface="Arial"/>
                <a:cs typeface="Arial"/>
              </a:rPr>
              <a:t>bir </a:t>
            </a:r>
            <a:r>
              <a:rPr sz="2000" b="1" spc="-75" dirty="0">
                <a:solidFill>
                  <a:srgbClr val="A40020"/>
                </a:solidFill>
                <a:latin typeface="Arial"/>
                <a:cs typeface="Arial"/>
              </a:rPr>
              <a:t>tanesi  </a:t>
            </a:r>
            <a:r>
              <a:rPr sz="2000" b="1" spc="-50" dirty="0">
                <a:solidFill>
                  <a:srgbClr val="A40020"/>
                </a:solidFill>
                <a:latin typeface="Arial"/>
                <a:cs typeface="Arial"/>
              </a:rPr>
              <a:t>de </a:t>
            </a:r>
            <a:r>
              <a:rPr sz="2000" b="1" spc="-75" dirty="0">
                <a:solidFill>
                  <a:srgbClr val="A40020"/>
                </a:solidFill>
                <a:latin typeface="Arial"/>
                <a:cs typeface="Arial"/>
              </a:rPr>
              <a:t>sulamanın </a:t>
            </a:r>
            <a:r>
              <a:rPr sz="2000" b="1" spc="-60" dirty="0">
                <a:solidFill>
                  <a:srgbClr val="A40020"/>
                </a:solidFill>
                <a:latin typeface="Arial"/>
                <a:cs typeface="Arial"/>
              </a:rPr>
              <a:t>yapıldığı </a:t>
            </a:r>
            <a:r>
              <a:rPr sz="2000" b="1" spc="-65" dirty="0">
                <a:solidFill>
                  <a:srgbClr val="A40020"/>
                </a:solidFill>
                <a:latin typeface="Arial"/>
                <a:cs typeface="Arial"/>
              </a:rPr>
              <a:t>saatlerdir.Gerek </a:t>
            </a:r>
            <a:r>
              <a:rPr sz="2000" b="1" spc="-80" dirty="0">
                <a:solidFill>
                  <a:srgbClr val="A40020"/>
                </a:solidFill>
                <a:latin typeface="Arial"/>
                <a:cs typeface="Arial"/>
              </a:rPr>
              <a:t>yağmurlama </a:t>
            </a:r>
            <a:r>
              <a:rPr sz="2000" b="1" spc="-65" dirty="0">
                <a:solidFill>
                  <a:srgbClr val="A40020"/>
                </a:solidFill>
                <a:latin typeface="Arial"/>
                <a:cs typeface="Arial"/>
              </a:rPr>
              <a:t>gerek damlama  </a:t>
            </a:r>
            <a:r>
              <a:rPr sz="2000" b="1" spc="-60" dirty="0">
                <a:solidFill>
                  <a:srgbClr val="A40020"/>
                </a:solidFill>
                <a:latin typeface="Arial"/>
                <a:cs typeface="Arial"/>
              </a:rPr>
              <a:t>gerekse </a:t>
            </a:r>
            <a:r>
              <a:rPr sz="2000" b="1" spc="-65" dirty="0">
                <a:solidFill>
                  <a:srgbClr val="A40020"/>
                </a:solidFill>
                <a:latin typeface="Arial"/>
                <a:cs typeface="Arial"/>
              </a:rPr>
              <a:t>salma </a:t>
            </a:r>
            <a:r>
              <a:rPr sz="2000" b="1" spc="-75" dirty="0">
                <a:solidFill>
                  <a:srgbClr val="A40020"/>
                </a:solidFill>
                <a:latin typeface="Arial"/>
                <a:cs typeface="Arial"/>
              </a:rPr>
              <a:t>sulama </a:t>
            </a:r>
            <a:r>
              <a:rPr sz="2000" b="1" spc="-60" dirty="0">
                <a:solidFill>
                  <a:srgbClr val="A40020"/>
                </a:solidFill>
                <a:latin typeface="Arial"/>
                <a:cs typeface="Arial"/>
              </a:rPr>
              <a:t>yapılacağı </a:t>
            </a:r>
            <a:r>
              <a:rPr sz="2000" b="1" spc="-55" dirty="0">
                <a:solidFill>
                  <a:srgbClr val="A40020"/>
                </a:solidFill>
                <a:latin typeface="Arial"/>
                <a:cs typeface="Arial"/>
              </a:rPr>
              <a:t>zamanlar </a:t>
            </a:r>
            <a:r>
              <a:rPr sz="2000" b="1" spc="-80" dirty="0">
                <a:solidFill>
                  <a:srgbClr val="A40020"/>
                </a:solidFill>
                <a:latin typeface="Arial"/>
                <a:cs typeface="Arial"/>
              </a:rPr>
              <a:t>mutlaka </a:t>
            </a:r>
            <a:r>
              <a:rPr sz="2000" b="1" spc="-75" dirty="0">
                <a:solidFill>
                  <a:srgbClr val="A40020"/>
                </a:solidFill>
                <a:latin typeface="Arial"/>
                <a:cs typeface="Arial"/>
              </a:rPr>
              <a:t>sulama </a:t>
            </a:r>
            <a:r>
              <a:rPr sz="2000" b="1" spc="-50" dirty="0">
                <a:solidFill>
                  <a:srgbClr val="A40020"/>
                </a:solidFill>
                <a:latin typeface="Arial"/>
                <a:cs typeface="Arial"/>
              </a:rPr>
              <a:t>ya gece yada  </a:t>
            </a:r>
            <a:r>
              <a:rPr sz="2000" b="1" spc="-65" dirty="0">
                <a:solidFill>
                  <a:srgbClr val="A40020"/>
                </a:solidFill>
                <a:latin typeface="Arial"/>
                <a:cs typeface="Arial"/>
              </a:rPr>
              <a:t>sabahın erken </a:t>
            </a:r>
            <a:r>
              <a:rPr sz="2000" b="1" spc="-75" dirty="0">
                <a:solidFill>
                  <a:srgbClr val="A40020"/>
                </a:solidFill>
                <a:latin typeface="Arial"/>
                <a:cs typeface="Arial"/>
              </a:rPr>
              <a:t>saatlerin </a:t>
            </a:r>
            <a:r>
              <a:rPr sz="2000" b="1" spc="-50" dirty="0">
                <a:solidFill>
                  <a:srgbClr val="A40020"/>
                </a:solidFill>
                <a:latin typeface="Arial"/>
                <a:cs typeface="Arial"/>
              </a:rPr>
              <a:t>de </a:t>
            </a:r>
            <a:r>
              <a:rPr sz="2000" b="1" spc="-65" dirty="0">
                <a:solidFill>
                  <a:srgbClr val="A40020"/>
                </a:solidFill>
                <a:latin typeface="Arial"/>
                <a:cs typeface="Arial"/>
              </a:rPr>
              <a:t>yapılmalıdır.Yağmurlama </a:t>
            </a:r>
            <a:r>
              <a:rPr sz="2000" b="1" spc="-70" dirty="0">
                <a:solidFill>
                  <a:srgbClr val="A40020"/>
                </a:solidFill>
                <a:latin typeface="Arial"/>
                <a:cs typeface="Arial"/>
              </a:rPr>
              <a:t>ile </a:t>
            </a:r>
            <a:r>
              <a:rPr sz="2000" b="1" spc="-80" dirty="0">
                <a:solidFill>
                  <a:srgbClr val="A40020"/>
                </a:solidFill>
                <a:latin typeface="Arial"/>
                <a:cs typeface="Arial"/>
              </a:rPr>
              <a:t>öğle </a:t>
            </a:r>
            <a:r>
              <a:rPr sz="2000" b="1" spc="-60" dirty="0">
                <a:solidFill>
                  <a:srgbClr val="A40020"/>
                </a:solidFill>
                <a:latin typeface="Arial"/>
                <a:cs typeface="Arial"/>
              </a:rPr>
              <a:t>sıcağında  yapılan </a:t>
            </a:r>
            <a:r>
              <a:rPr sz="2000" b="1" spc="-75" dirty="0">
                <a:solidFill>
                  <a:srgbClr val="A40020"/>
                </a:solidFill>
                <a:latin typeface="Arial"/>
                <a:cs typeface="Arial"/>
              </a:rPr>
              <a:t>sulama </a:t>
            </a:r>
            <a:r>
              <a:rPr sz="2000" b="1" spc="-50" dirty="0">
                <a:solidFill>
                  <a:srgbClr val="A40020"/>
                </a:solidFill>
                <a:latin typeface="Arial"/>
                <a:cs typeface="Arial"/>
              </a:rPr>
              <a:t>da </a:t>
            </a:r>
            <a:r>
              <a:rPr sz="2000" b="1" spc="-110" dirty="0">
                <a:solidFill>
                  <a:srgbClr val="A40020"/>
                </a:solidFill>
                <a:latin typeface="Arial"/>
                <a:cs typeface="Arial"/>
              </a:rPr>
              <a:t>bitkinin </a:t>
            </a:r>
            <a:r>
              <a:rPr sz="2000" b="1" spc="-75" dirty="0">
                <a:solidFill>
                  <a:srgbClr val="A40020"/>
                </a:solidFill>
                <a:latin typeface="Arial"/>
                <a:cs typeface="Arial"/>
              </a:rPr>
              <a:t>yaprak </a:t>
            </a:r>
            <a:r>
              <a:rPr sz="2000" b="1" spc="-70" dirty="0">
                <a:solidFill>
                  <a:srgbClr val="A40020"/>
                </a:solidFill>
                <a:latin typeface="Arial"/>
                <a:cs typeface="Arial"/>
              </a:rPr>
              <a:t>yüzeyine </a:t>
            </a:r>
            <a:r>
              <a:rPr sz="2000" b="1" spc="-85" dirty="0">
                <a:solidFill>
                  <a:srgbClr val="A40020"/>
                </a:solidFill>
                <a:latin typeface="Arial"/>
                <a:cs typeface="Arial"/>
              </a:rPr>
              <a:t>düşen </a:t>
            </a:r>
            <a:r>
              <a:rPr sz="2000" b="1" spc="-105" dirty="0">
                <a:solidFill>
                  <a:srgbClr val="A40020"/>
                </a:solidFill>
                <a:latin typeface="Arial"/>
                <a:cs typeface="Arial"/>
              </a:rPr>
              <a:t>su </a:t>
            </a:r>
            <a:r>
              <a:rPr sz="2000" b="1" spc="-65" dirty="0">
                <a:solidFill>
                  <a:srgbClr val="A40020"/>
                </a:solidFill>
                <a:latin typeface="Arial"/>
                <a:cs typeface="Arial"/>
              </a:rPr>
              <a:t>damlası </a:t>
            </a:r>
            <a:r>
              <a:rPr sz="2000" b="1" spc="-40" dirty="0">
                <a:solidFill>
                  <a:srgbClr val="A40020"/>
                </a:solidFill>
                <a:latin typeface="Arial"/>
                <a:cs typeface="Arial"/>
              </a:rPr>
              <a:t>adeta </a:t>
            </a:r>
            <a:r>
              <a:rPr sz="2000" b="1" spc="-75" dirty="0">
                <a:solidFill>
                  <a:srgbClr val="A40020"/>
                </a:solidFill>
                <a:latin typeface="Arial"/>
                <a:cs typeface="Arial"/>
              </a:rPr>
              <a:t>mercek  </a:t>
            </a:r>
            <a:r>
              <a:rPr sz="2000" b="1" spc="-90" dirty="0">
                <a:solidFill>
                  <a:srgbClr val="A40020"/>
                </a:solidFill>
                <a:latin typeface="Arial"/>
                <a:cs typeface="Arial"/>
              </a:rPr>
              <a:t>görevi </a:t>
            </a:r>
            <a:r>
              <a:rPr sz="2000" b="1" spc="-105" dirty="0">
                <a:solidFill>
                  <a:srgbClr val="A40020"/>
                </a:solidFill>
                <a:latin typeface="Arial"/>
                <a:cs typeface="Arial"/>
              </a:rPr>
              <a:t>görüp </a:t>
            </a:r>
            <a:r>
              <a:rPr sz="2000" b="1" spc="-110" dirty="0">
                <a:solidFill>
                  <a:srgbClr val="A40020"/>
                </a:solidFill>
                <a:latin typeface="Arial"/>
                <a:cs typeface="Arial"/>
              </a:rPr>
              <a:t>bitkinin </a:t>
            </a:r>
            <a:r>
              <a:rPr sz="2000" b="1" spc="-75" dirty="0">
                <a:solidFill>
                  <a:srgbClr val="A40020"/>
                </a:solidFill>
                <a:latin typeface="Arial"/>
                <a:cs typeface="Arial"/>
              </a:rPr>
              <a:t>yaprak </a:t>
            </a:r>
            <a:r>
              <a:rPr sz="2000" b="1" spc="-80" dirty="0">
                <a:solidFill>
                  <a:srgbClr val="A40020"/>
                </a:solidFill>
                <a:latin typeface="Arial"/>
                <a:cs typeface="Arial"/>
              </a:rPr>
              <a:t>dokularını</a:t>
            </a:r>
            <a:r>
              <a:rPr sz="2000" b="1" spc="23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A40020"/>
                </a:solidFill>
                <a:latin typeface="Arial"/>
                <a:cs typeface="Arial"/>
              </a:rPr>
              <a:t>yakmaktadır.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052" y="1361059"/>
            <a:ext cx="6196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PAMUKTA </a:t>
            </a:r>
            <a:r>
              <a:rPr dirty="0"/>
              <a:t>UYGUN </a:t>
            </a:r>
            <a:r>
              <a:rPr spc="-50" dirty="0"/>
              <a:t>BİR </a:t>
            </a:r>
            <a:r>
              <a:rPr spc="-75" dirty="0"/>
              <a:t>SULAMA</a:t>
            </a:r>
            <a:r>
              <a:rPr dirty="0"/>
              <a:t> İÇİN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2136775"/>
            <a:ext cx="7336155" cy="2420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1605" algn="ctr">
              <a:lnSpc>
                <a:spcPct val="100000"/>
              </a:lnSpc>
              <a:spcBef>
                <a:spcPts val="105"/>
              </a:spcBef>
            </a:pP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Bitki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toprak</a:t>
            </a:r>
            <a:r>
              <a:rPr sz="2000" b="1" spc="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özelliklerinin,</a:t>
            </a:r>
            <a:endParaRPr sz="2000">
              <a:latin typeface="Arial"/>
              <a:cs typeface="Arial"/>
            </a:endParaRPr>
          </a:p>
          <a:p>
            <a:pPr marL="1524000" marR="1318260" indent="-71755">
              <a:lnSpc>
                <a:spcPts val="5680"/>
              </a:lnSpc>
              <a:spcBef>
                <a:spcPts val="155"/>
              </a:spcBef>
            </a:pP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Sulama </a:t>
            </a:r>
            <a:r>
              <a:rPr sz="2000" b="1" spc="-45" dirty="0">
                <a:solidFill>
                  <a:srgbClr val="336600"/>
                </a:solidFill>
                <a:latin typeface="Arial"/>
                <a:cs typeface="Arial"/>
              </a:rPr>
              <a:t>zamanının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sulama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aralığının,  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Her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sulamada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verilecek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su</a:t>
            </a:r>
            <a:r>
              <a:rPr sz="2000" b="1" spc="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miktarının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Bölgeye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göre,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en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uygun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sulama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şeklinin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bilinmesi</a:t>
            </a:r>
            <a:r>
              <a:rPr sz="2000" b="1" spc="2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gerekmektedir.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7817" y="1151382"/>
            <a:ext cx="6471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DAMLA SULAMA SİSTEMİNİN</a:t>
            </a:r>
            <a:r>
              <a:rPr sz="2400" spc="-265" dirty="0"/>
              <a:t> </a:t>
            </a:r>
            <a:r>
              <a:rPr sz="2400" spc="-55" dirty="0"/>
              <a:t>AVANTAJLARI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29590" y="2015108"/>
            <a:ext cx="8331834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Suyun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daha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yavaş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düzenli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verilmesini sağlayarak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toprağa daha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iyi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verilmesini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sağlar,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Toprak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erozyonunu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önler,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Özellikle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suyun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az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olduğu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bölgelerde su tasarrufu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sağlar,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Suyun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daha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yavaş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kontrollü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verilmesi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ile beraber azot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gibi</a:t>
            </a:r>
            <a:r>
              <a:rPr sz="2000" b="1" spc="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çabuk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yıkanan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besin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maddelerinin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bu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olumsuzluğunu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 ortadan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kaldırır.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123" y="933068"/>
            <a:ext cx="399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PAMUK</a:t>
            </a:r>
            <a:r>
              <a:rPr spc="-10" dirty="0"/>
              <a:t> </a:t>
            </a:r>
            <a:r>
              <a:rPr spc="-25" dirty="0"/>
              <a:t>HASTALIKLARI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0020"/>
                </a:solidFill>
              </a:rPr>
              <a:t>FİDE </a:t>
            </a:r>
            <a:r>
              <a:rPr sz="2400" spc="-5" dirty="0">
                <a:solidFill>
                  <a:srgbClr val="A40020"/>
                </a:solidFill>
              </a:rPr>
              <a:t>KÖK</a:t>
            </a:r>
            <a:r>
              <a:rPr sz="2400" spc="-20" dirty="0">
                <a:solidFill>
                  <a:srgbClr val="A40020"/>
                </a:solidFill>
              </a:rPr>
              <a:t> </a:t>
            </a:r>
            <a:r>
              <a:rPr sz="2400" spc="-5" dirty="0">
                <a:solidFill>
                  <a:srgbClr val="A40020"/>
                </a:solidFill>
              </a:rPr>
              <a:t>ÇÜRÜKLÜĞÜ</a:t>
            </a:r>
            <a:endParaRPr sz="2400"/>
          </a:p>
          <a:p>
            <a:pPr marL="86360" marR="5080">
              <a:lnSpc>
                <a:spcPct val="98400"/>
              </a:lnSpc>
              <a:spcBef>
                <a:spcPts val="2235"/>
              </a:spcBef>
              <a:tabLst>
                <a:tab pos="1691005" algn="l"/>
                <a:tab pos="2221230" algn="l"/>
                <a:tab pos="3103880" algn="l"/>
                <a:tab pos="4046220" algn="l"/>
                <a:tab pos="4504690" algn="l"/>
                <a:tab pos="6085840" algn="l"/>
                <a:tab pos="6743700" algn="l"/>
              </a:tabLst>
            </a:pPr>
            <a:r>
              <a:rPr spc="-70" dirty="0"/>
              <a:t>Pamuklarda </a:t>
            </a:r>
            <a:r>
              <a:rPr spc="-85" dirty="0"/>
              <a:t>çimlenme </a:t>
            </a:r>
            <a:r>
              <a:rPr spc="-50" dirty="0"/>
              <a:t>ve </a:t>
            </a:r>
            <a:r>
              <a:rPr spc="-65" dirty="0"/>
              <a:t>çıkış </a:t>
            </a:r>
            <a:r>
              <a:rPr spc="-85" dirty="0"/>
              <a:t>dönemlerinde </a:t>
            </a:r>
            <a:r>
              <a:rPr spc="-90" dirty="0"/>
              <a:t>etkili </a:t>
            </a:r>
            <a:r>
              <a:rPr spc="-75" dirty="0"/>
              <a:t>olan </a:t>
            </a:r>
            <a:r>
              <a:rPr spc="-50" dirty="0"/>
              <a:t>ve </a:t>
            </a:r>
            <a:r>
              <a:rPr spc="-85" dirty="0"/>
              <a:t>pamuk  </a:t>
            </a:r>
            <a:r>
              <a:rPr spc="-90" dirty="0"/>
              <a:t>bölgelerimi</a:t>
            </a:r>
            <a:r>
              <a:rPr spc="-85" dirty="0"/>
              <a:t>z</a:t>
            </a:r>
            <a:r>
              <a:rPr dirty="0"/>
              <a:t>	</a:t>
            </a:r>
            <a:r>
              <a:rPr spc="-55" dirty="0"/>
              <a:t>de</a:t>
            </a:r>
            <a:r>
              <a:rPr dirty="0"/>
              <a:t>	</a:t>
            </a:r>
            <a:r>
              <a:rPr spc="-70" dirty="0"/>
              <a:t>erime</a:t>
            </a:r>
            <a:r>
              <a:rPr dirty="0"/>
              <a:t>	</a:t>
            </a:r>
            <a:r>
              <a:rPr spc="-105" dirty="0"/>
              <a:t>o</a:t>
            </a:r>
            <a:r>
              <a:rPr spc="-80" dirty="0"/>
              <a:t>la</a:t>
            </a:r>
            <a:r>
              <a:rPr spc="-85" dirty="0"/>
              <a:t>r</a:t>
            </a:r>
            <a:r>
              <a:rPr spc="-60" dirty="0"/>
              <a:t>a</a:t>
            </a:r>
            <a:r>
              <a:rPr spc="-55" dirty="0"/>
              <a:t>k</a:t>
            </a:r>
            <a:r>
              <a:rPr dirty="0"/>
              <a:t>	</a:t>
            </a:r>
            <a:r>
              <a:rPr spc="-50" dirty="0"/>
              <a:t>t</a:t>
            </a:r>
            <a:r>
              <a:rPr spc="-70" dirty="0"/>
              <a:t>a</a:t>
            </a:r>
            <a:r>
              <a:rPr dirty="0"/>
              <a:t>	</a:t>
            </a:r>
            <a:r>
              <a:rPr spc="-75" dirty="0"/>
              <a:t>adlandı</a:t>
            </a:r>
            <a:r>
              <a:rPr spc="-50" dirty="0"/>
              <a:t>r</a:t>
            </a:r>
            <a:r>
              <a:rPr spc="-55" dirty="0"/>
              <a:t>ı</a:t>
            </a:r>
            <a:r>
              <a:rPr spc="-65" dirty="0"/>
              <a:t>l</a:t>
            </a:r>
            <a:r>
              <a:rPr spc="-55" dirty="0"/>
              <a:t>an</a:t>
            </a:r>
            <a:r>
              <a:rPr dirty="0"/>
              <a:t>	</a:t>
            </a:r>
            <a:r>
              <a:rPr spc="-110" dirty="0"/>
              <a:t>f</a:t>
            </a:r>
            <a:r>
              <a:rPr spc="-75" dirty="0"/>
              <a:t>id</a:t>
            </a:r>
            <a:r>
              <a:rPr spc="-85" dirty="0"/>
              <a:t>e</a:t>
            </a:r>
            <a:r>
              <a:rPr dirty="0"/>
              <a:t>	</a:t>
            </a:r>
            <a:r>
              <a:rPr spc="-60" dirty="0"/>
              <a:t>h</a:t>
            </a:r>
            <a:r>
              <a:rPr spc="-65" dirty="0"/>
              <a:t>a</a:t>
            </a:r>
            <a:r>
              <a:rPr spc="-95" dirty="0"/>
              <a:t>sta</a:t>
            </a:r>
            <a:r>
              <a:rPr spc="-50" dirty="0"/>
              <a:t>l</a:t>
            </a:r>
            <a:r>
              <a:rPr spc="-45" dirty="0"/>
              <a:t>ıklarına,  </a:t>
            </a:r>
            <a:r>
              <a:rPr sz="2100" i="1" spc="-135" dirty="0">
                <a:latin typeface="Arial"/>
                <a:cs typeface="Arial"/>
              </a:rPr>
              <a:t>Rhizoctonia </a:t>
            </a:r>
            <a:r>
              <a:rPr sz="2100" i="1" spc="-125" dirty="0">
                <a:latin typeface="Arial"/>
                <a:cs typeface="Arial"/>
              </a:rPr>
              <a:t>solani, </a:t>
            </a:r>
            <a:r>
              <a:rPr sz="2100" i="1" spc="-140" dirty="0">
                <a:latin typeface="Arial"/>
                <a:cs typeface="Arial"/>
              </a:rPr>
              <a:t>Fusarium </a:t>
            </a:r>
            <a:r>
              <a:rPr sz="2100" i="1" spc="-114" dirty="0">
                <a:latin typeface="Arial"/>
                <a:cs typeface="Arial"/>
              </a:rPr>
              <a:t>spp., </a:t>
            </a:r>
            <a:r>
              <a:rPr sz="2100" i="1" spc="-150" dirty="0">
                <a:latin typeface="Arial"/>
                <a:cs typeface="Arial"/>
              </a:rPr>
              <a:t>Pythium </a:t>
            </a:r>
            <a:r>
              <a:rPr sz="2100" i="1" spc="-135" dirty="0">
                <a:latin typeface="Arial"/>
                <a:cs typeface="Arial"/>
              </a:rPr>
              <a:t>spp. </a:t>
            </a:r>
            <a:r>
              <a:rPr spc="-85" dirty="0">
                <a:latin typeface="Times New Roman"/>
                <a:cs typeface="Times New Roman"/>
              </a:rPr>
              <a:t>f</a:t>
            </a:r>
            <a:r>
              <a:rPr spc="-85" dirty="0"/>
              <a:t>unguslarından </a:t>
            </a:r>
            <a:r>
              <a:rPr spc="-114" dirty="0"/>
              <a:t>biri </a:t>
            </a:r>
            <a:r>
              <a:rPr spc="-55" dirty="0"/>
              <a:t>veya  </a:t>
            </a:r>
            <a:r>
              <a:rPr spc="-80" dirty="0"/>
              <a:t>birkaçı </a:t>
            </a:r>
            <a:r>
              <a:rPr spc="-65" dirty="0"/>
              <a:t>neden</a:t>
            </a:r>
            <a:r>
              <a:rPr spc="40" dirty="0"/>
              <a:t> </a:t>
            </a:r>
            <a:r>
              <a:rPr spc="-70" dirty="0"/>
              <a:t>olmaktadır.</a:t>
            </a:r>
            <a:endParaRPr sz="2100">
              <a:latin typeface="Times New Roman"/>
              <a:cs typeface="Times New Roman"/>
            </a:endParaRPr>
          </a:p>
          <a:p>
            <a:pPr marL="73660">
              <a:lnSpc>
                <a:spcPct val="100000"/>
              </a:lnSpc>
              <a:spcBef>
                <a:spcPts val="20"/>
              </a:spcBef>
            </a:pPr>
            <a:endParaRPr sz="2300"/>
          </a:p>
          <a:p>
            <a:pPr marL="230504" marR="180975">
              <a:lnSpc>
                <a:spcPct val="108800"/>
              </a:lnSpc>
              <a:spcBef>
                <a:spcPts val="5"/>
              </a:spcBef>
              <a:tabLst>
                <a:tab pos="3274060" algn="l"/>
              </a:tabLst>
            </a:pPr>
            <a:r>
              <a:rPr spc="-70" dirty="0"/>
              <a:t>Toprakta kışlayan </a:t>
            </a:r>
            <a:r>
              <a:rPr spc="-105" dirty="0"/>
              <a:t>bu </a:t>
            </a:r>
            <a:r>
              <a:rPr spc="-100" dirty="0"/>
              <a:t>funguslar </a:t>
            </a:r>
            <a:r>
              <a:rPr spc="-80" dirty="0"/>
              <a:t>ekimden </a:t>
            </a:r>
            <a:r>
              <a:rPr spc="-90" dirty="0"/>
              <a:t>sonra </a:t>
            </a:r>
            <a:r>
              <a:rPr spc="-80" dirty="0"/>
              <a:t>çimlenen </a:t>
            </a:r>
            <a:r>
              <a:rPr spc="-85" dirty="0"/>
              <a:t>pamuk  </a:t>
            </a:r>
            <a:r>
              <a:rPr spc="-80" dirty="0"/>
              <a:t>tohumlarına</a:t>
            </a:r>
            <a:r>
              <a:rPr spc="-85" dirty="0"/>
              <a:t> </a:t>
            </a:r>
            <a:r>
              <a:rPr spc="-45" dirty="0"/>
              <a:t>zarar</a:t>
            </a:r>
            <a:r>
              <a:rPr spc="-30" dirty="0"/>
              <a:t> </a:t>
            </a:r>
            <a:r>
              <a:rPr spc="-65" dirty="0"/>
              <a:t>vererek	</a:t>
            </a:r>
            <a:r>
              <a:rPr spc="-85" dirty="0"/>
              <a:t>fidelerin </a:t>
            </a:r>
            <a:r>
              <a:rPr spc="-90" dirty="0"/>
              <a:t>toprak </a:t>
            </a:r>
            <a:r>
              <a:rPr spc="-70" dirty="0"/>
              <a:t>yüzeyine çıkmasından </a:t>
            </a:r>
            <a:r>
              <a:rPr spc="-80" dirty="0"/>
              <a:t>önce  </a:t>
            </a:r>
            <a:r>
              <a:rPr spc="-55" dirty="0"/>
              <a:t>veya </a:t>
            </a:r>
            <a:r>
              <a:rPr spc="-85" dirty="0"/>
              <a:t>sonra ölmesine </a:t>
            </a:r>
            <a:r>
              <a:rPr spc="-65" dirty="0"/>
              <a:t>neden</a:t>
            </a:r>
            <a:r>
              <a:rPr spc="35" dirty="0"/>
              <a:t> </a:t>
            </a:r>
            <a:r>
              <a:rPr spc="-85" dirty="0"/>
              <a:t>olurlar.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37" y="228600"/>
            <a:ext cx="8914130" cy="5678805"/>
            <a:chOff x="20637" y="228600"/>
            <a:chExt cx="8914130" cy="5678805"/>
          </a:xfrm>
        </p:grpSpPr>
        <p:sp>
          <p:nvSpPr>
            <p:cNvPr id="3" name="object 3"/>
            <p:cNvSpPr/>
            <p:nvPr/>
          </p:nvSpPr>
          <p:spPr>
            <a:xfrm>
              <a:off x="20637" y="333311"/>
              <a:ext cx="3082925" cy="542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03626" y="333311"/>
              <a:ext cx="5789549" cy="55737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10969" y="6264046"/>
            <a:ext cx="60102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FİDE 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KÖK ÇÜRÜKLÜĞÜ </a:t>
            </a:r>
            <a:r>
              <a:rPr sz="2000" b="1" spc="-20" dirty="0">
                <a:solidFill>
                  <a:srgbClr val="A40020"/>
                </a:solidFill>
                <a:latin typeface="Arial"/>
                <a:cs typeface="Arial"/>
              </a:rPr>
              <a:t>HASTALIĞI</a:t>
            </a:r>
            <a:r>
              <a:rPr sz="2000" b="1" spc="-9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BELİRTİLERİ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078738"/>
            <a:ext cx="8174990" cy="4520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Hemen hemen pamuk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tarımı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yapılan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tüm bölgelerde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yaygın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olarak</a:t>
            </a:r>
            <a:endParaRPr sz="2000">
              <a:latin typeface="Arial"/>
              <a:cs typeface="Arial"/>
            </a:endParaRPr>
          </a:p>
          <a:p>
            <a:pPr marL="234950" algn="ctr">
              <a:lnSpc>
                <a:spcPct val="100000"/>
              </a:lnSpc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görülen bu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hastalıkla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en etkin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mücadele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yöntemleri;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Ekim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nöbeti </a:t>
            </a:r>
            <a:r>
              <a:rPr sz="2000" b="1" spc="-45" dirty="0">
                <a:solidFill>
                  <a:srgbClr val="336600"/>
                </a:solidFill>
                <a:latin typeface="Arial"/>
                <a:cs typeface="Arial"/>
              </a:rPr>
              <a:t>(Münavebe)</a:t>
            </a:r>
            <a:r>
              <a:rPr sz="2000" b="1" spc="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uygulanmalı,</a:t>
            </a:r>
            <a:endParaRPr sz="2000">
              <a:latin typeface="Arial"/>
              <a:cs typeface="Arial"/>
            </a:endParaRPr>
          </a:p>
          <a:p>
            <a:pPr marL="12700" marR="179070">
              <a:lnSpc>
                <a:spcPct val="118200"/>
              </a:lnSpc>
              <a:spcBef>
                <a:spcPts val="565"/>
              </a:spcBef>
            </a:pP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Toprak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sıcaklığı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8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–9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cm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derinlikte </a:t>
            </a:r>
            <a:r>
              <a:rPr sz="2000" b="1" spc="5" dirty="0">
                <a:solidFill>
                  <a:srgbClr val="336600"/>
                </a:solidFill>
                <a:latin typeface="Arial"/>
                <a:cs typeface="Arial"/>
              </a:rPr>
              <a:t>18 </a:t>
            </a:r>
            <a:r>
              <a:rPr sz="2000" b="1" spc="-35" dirty="0">
                <a:solidFill>
                  <a:srgbClr val="336600"/>
                </a:solidFill>
                <a:latin typeface="Arial"/>
                <a:cs typeface="Arial"/>
              </a:rPr>
              <a:t>C°’ye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ulaştığında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ekim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yapılmalı, 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Derin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ekim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yapılmamalı,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Çok erken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ekimlerden</a:t>
            </a:r>
            <a:r>
              <a:rPr sz="2000" b="1" spc="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kaçınılmalı,</a:t>
            </a:r>
            <a:endParaRPr sz="2000">
              <a:latin typeface="Arial"/>
              <a:cs typeface="Arial"/>
            </a:endParaRPr>
          </a:p>
          <a:p>
            <a:pPr marL="12700" marR="2987040">
              <a:lnSpc>
                <a:spcPts val="2980"/>
              </a:lnSpc>
              <a:spcBef>
                <a:spcPts val="55"/>
              </a:spcBef>
            </a:pP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Özellikle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hububat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ile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ekim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nöbeti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uygulanmalı,  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Sırta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ekim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yapılmalı,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Tohum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uygun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bir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fungusit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ile</a:t>
            </a:r>
            <a:r>
              <a:rPr sz="2000" b="1" spc="2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ilaçlanmalı,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(Delinte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tohum bu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tür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etmenlere karşı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ilaçlı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olduğundan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ayrıca</a:t>
            </a:r>
            <a:r>
              <a:rPr sz="2000" b="1" spc="409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bir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fungusit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ile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ilaçlamaya gerek</a:t>
            </a:r>
            <a:r>
              <a:rPr sz="2000" b="1" spc="1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yoktur).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8986" y="1360170"/>
            <a:ext cx="52470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VERTICILLIUM </a:t>
            </a:r>
            <a:r>
              <a:rPr sz="2400" dirty="0"/>
              <a:t>SOLGUK</a:t>
            </a:r>
            <a:r>
              <a:rPr sz="2400" spc="-40" dirty="0"/>
              <a:t> </a:t>
            </a:r>
            <a:r>
              <a:rPr sz="2400" spc="-30" dirty="0"/>
              <a:t>HASTALIĞI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i="1" spc="-10" dirty="0">
                <a:latin typeface="Arial"/>
                <a:cs typeface="Arial"/>
              </a:rPr>
              <a:t>Verticillium</a:t>
            </a:r>
            <a:r>
              <a:rPr sz="2400" i="1" spc="-5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dahliae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2645996"/>
            <a:ext cx="8183880" cy="13131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20"/>
              </a:spcBef>
            </a:pP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Genellikle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mevsim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sonunda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görülen </a:t>
            </a:r>
            <a:r>
              <a:rPr sz="2100" b="1" i="1" spc="-140" dirty="0">
                <a:solidFill>
                  <a:srgbClr val="336600"/>
                </a:solidFill>
                <a:latin typeface="Arial"/>
                <a:cs typeface="Arial"/>
              </a:rPr>
              <a:t>Verticillium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hastalığında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ise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solma 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belirtileri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alt yapraklardan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başlar,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daha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sonra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yukarıya </a:t>
            </a:r>
            <a:r>
              <a:rPr sz="2000" b="1" spc="-114" dirty="0">
                <a:solidFill>
                  <a:srgbClr val="336600"/>
                </a:solidFill>
                <a:latin typeface="Arial"/>
                <a:cs typeface="Arial"/>
              </a:rPr>
              <a:t>doğru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yayılarak 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bitkinin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tümden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kurumasına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neden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olur.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Gövde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enine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kesildiğinde</a:t>
            </a:r>
            <a:r>
              <a:rPr sz="2000" b="1" spc="1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iletim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demetleri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kahverengi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noktalar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halinde</a:t>
            </a:r>
            <a:r>
              <a:rPr sz="2000" b="1" spc="2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görülür.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483" y="958977"/>
            <a:ext cx="67691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5695" marR="5080" indent="-2373630">
              <a:lnSpc>
                <a:spcPct val="100000"/>
              </a:lnSpc>
              <a:spcBef>
                <a:spcPts val="100"/>
              </a:spcBef>
              <a:tabLst>
                <a:tab pos="2224405" algn="l"/>
              </a:tabLst>
            </a:pPr>
            <a:r>
              <a:rPr sz="2400" i="1" spc="-10" dirty="0">
                <a:latin typeface="Arial"/>
                <a:cs typeface="Arial"/>
              </a:rPr>
              <a:t>VERTİCİLLUM	</a:t>
            </a:r>
            <a:r>
              <a:rPr sz="2400" spc="-5" dirty="0"/>
              <a:t>SOLGUNLUĞU </a:t>
            </a:r>
            <a:r>
              <a:rPr sz="2400" dirty="0"/>
              <a:t>İLE</a:t>
            </a:r>
            <a:r>
              <a:rPr sz="2400" spc="-75" dirty="0"/>
              <a:t> </a:t>
            </a:r>
            <a:r>
              <a:rPr sz="2400" spc="-5" dirty="0"/>
              <a:t>MÜCADELE  YÖNTEMLERİ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2897" y="2227833"/>
            <a:ext cx="5003165" cy="271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Ekim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nöbeti</a:t>
            </a:r>
            <a:r>
              <a:rPr sz="2000" b="1" spc="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uygulamak,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25"/>
              </a:spcBef>
            </a:pP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Dayanıklı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çeşitler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kullanmak,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Hasat atıklarının tarladan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uzaklaştırılması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215265">
              <a:lnSpc>
                <a:spcPct val="120000"/>
              </a:lnSpc>
            </a:pP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Uygun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gübreleme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sulama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yapmaktır. 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(Fazla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sulama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hastalığı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arttırmaktadır.)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823" y="730377"/>
            <a:ext cx="4811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Verticillium </a:t>
            </a:r>
            <a:r>
              <a:rPr sz="2400" spc="-5" dirty="0"/>
              <a:t>Solgunluğu</a:t>
            </a:r>
            <a:r>
              <a:rPr sz="2400" spc="-65" dirty="0"/>
              <a:t> </a:t>
            </a:r>
            <a:r>
              <a:rPr sz="2400" spc="-5" dirty="0"/>
              <a:t>Belirtileri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95287" y="1341374"/>
            <a:ext cx="8241030" cy="4694555"/>
            <a:chOff x="395287" y="1341374"/>
            <a:chExt cx="8241030" cy="4694555"/>
          </a:xfrm>
        </p:grpSpPr>
        <p:sp>
          <p:nvSpPr>
            <p:cNvPr id="4" name="object 4"/>
            <p:cNvSpPr/>
            <p:nvPr/>
          </p:nvSpPr>
          <p:spPr>
            <a:xfrm>
              <a:off x="395287" y="1341374"/>
              <a:ext cx="3876675" cy="3600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0626" y="2852801"/>
              <a:ext cx="4135374" cy="3182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0120" y="1923745"/>
            <a:ext cx="61734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0475">
              <a:lnSpc>
                <a:spcPct val="100000"/>
              </a:lnSpc>
              <a:spcBef>
                <a:spcPts val="100"/>
              </a:spcBef>
            </a:pPr>
            <a:r>
              <a:rPr sz="7200" spc="-110" dirty="0"/>
              <a:t>PAMUK  </a:t>
            </a:r>
            <a:r>
              <a:rPr sz="7200" dirty="0"/>
              <a:t>ZARARLILARI</a:t>
            </a:r>
            <a:endParaRPr sz="7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498" y="645667"/>
            <a:ext cx="5998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SIRTA </a:t>
            </a:r>
            <a:r>
              <a:rPr spc="-5" dirty="0"/>
              <a:t>EKİMDE </a:t>
            </a:r>
            <a:r>
              <a:rPr spc="-20" dirty="0"/>
              <a:t>TOPRAK</a:t>
            </a:r>
            <a:r>
              <a:rPr spc="-45" dirty="0"/>
              <a:t> </a:t>
            </a:r>
            <a:r>
              <a:rPr spc="-5" dirty="0"/>
              <a:t>HAZIRLIĞI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506982"/>
            <a:ext cx="81241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Sırt </a:t>
            </a:r>
            <a:r>
              <a:rPr sz="2000" b="1" spc="-114" dirty="0">
                <a:solidFill>
                  <a:srgbClr val="336600"/>
                </a:solidFill>
                <a:latin typeface="Arial"/>
                <a:cs typeface="Arial"/>
              </a:rPr>
              <a:t>pulluğu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ile </a:t>
            </a:r>
            <a:r>
              <a:rPr sz="2000" b="1" spc="-114" dirty="0">
                <a:solidFill>
                  <a:srgbClr val="336600"/>
                </a:solidFill>
                <a:latin typeface="Arial"/>
                <a:cs typeface="Arial"/>
              </a:rPr>
              <a:t>sürüm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işlemi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yağmura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toprağın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durumuna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göre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3-4 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defa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yapılabilir.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Ekimden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önce </a:t>
            </a:r>
            <a:r>
              <a:rPr sz="2000" b="1" spc="-100" dirty="0">
                <a:solidFill>
                  <a:srgbClr val="336600"/>
                </a:solidFill>
                <a:latin typeface="Arial"/>
                <a:cs typeface="Arial"/>
              </a:rPr>
              <a:t>kültivatör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ile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yüzlek </a:t>
            </a:r>
            <a:r>
              <a:rPr sz="2000" b="1" spc="-114" dirty="0">
                <a:solidFill>
                  <a:srgbClr val="336600"/>
                </a:solidFill>
                <a:latin typeface="Arial"/>
                <a:cs typeface="Arial"/>
              </a:rPr>
              <a:t>bir sürüm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yapılarak  yabancı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ot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mücadelesi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yapılır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son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olarak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sırt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tapanı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ile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toprak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hafifçe 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bastırılarak ekime </a:t>
            </a:r>
            <a:r>
              <a:rPr sz="2000" b="1" spc="-45" dirty="0">
                <a:solidFill>
                  <a:srgbClr val="336600"/>
                </a:solidFill>
                <a:latin typeface="Arial"/>
                <a:cs typeface="Arial"/>
              </a:rPr>
              <a:t>hazır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hale</a:t>
            </a:r>
            <a:r>
              <a:rPr sz="2000" b="1" spc="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getirilir.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7900" y="3141726"/>
            <a:ext cx="4032250" cy="2878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212" y="3141662"/>
            <a:ext cx="3886200" cy="2879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1809" y="6125667"/>
            <a:ext cx="12014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Sırt</a:t>
            </a:r>
            <a:r>
              <a:rPr sz="1400" b="1" spc="-50" dirty="0">
                <a:solidFill>
                  <a:srgbClr val="A4002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Pulluğu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8670" y="6198819"/>
            <a:ext cx="1018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Kültivatör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2588513"/>
            <a:ext cx="7925434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336600"/>
                </a:solidFill>
                <a:latin typeface="Arial"/>
                <a:cs typeface="Arial"/>
              </a:rPr>
              <a:t>Taze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yaprakların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alt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yüzlerine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bırakılan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yumurtalardan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gelişen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larva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ve 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erginler,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emgi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yaparak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beslenir.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250190">
              <a:lnSpc>
                <a:spcPct val="100000"/>
              </a:lnSpc>
            </a:pP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Yılda </a:t>
            </a:r>
            <a:r>
              <a:rPr sz="2000" b="1" spc="5" dirty="0">
                <a:solidFill>
                  <a:srgbClr val="336600"/>
                </a:solidFill>
                <a:latin typeface="Arial"/>
                <a:cs typeface="Arial"/>
              </a:rPr>
              <a:t>9-10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döl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verebilir,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özellikle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pamuğun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koza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döneminde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çok 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hızlı 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çoğalırlar.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Nemli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koşullarda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daha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iyi</a:t>
            </a:r>
            <a:r>
              <a:rPr sz="2000" b="1" spc="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gelişirler.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9289" y="1218057"/>
            <a:ext cx="287083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BEYAZSİNEK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i="1" spc="-5" dirty="0">
                <a:latin typeface="Arial"/>
                <a:cs typeface="Arial"/>
              </a:rPr>
              <a:t>Bemisia</a:t>
            </a:r>
            <a:r>
              <a:rPr sz="3200" i="1" spc="-5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tabaci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950" y="115951"/>
            <a:ext cx="3168650" cy="209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3501" y="4005261"/>
            <a:ext cx="4321175" cy="273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25" y="4060823"/>
            <a:ext cx="9048750" cy="2752725"/>
            <a:chOff x="60325" y="4060823"/>
            <a:chExt cx="9048750" cy="2752725"/>
          </a:xfrm>
        </p:grpSpPr>
        <p:sp>
          <p:nvSpPr>
            <p:cNvPr id="3" name="object 3"/>
            <p:cNvSpPr/>
            <p:nvPr/>
          </p:nvSpPr>
          <p:spPr>
            <a:xfrm>
              <a:off x="60325" y="4076698"/>
              <a:ext cx="4367149" cy="27209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27601" y="4060823"/>
              <a:ext cx="4681474" cy="2752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1600" y="237997"/>
            <a:ext cx="8882380" cy="1678305"/>
            <a:chOff x="101600" y="237997"/>
            <a:chExt cx="8882380" cy="1678305"/>
          </a:xfrm>
        </p:grpSpPr>
        <p:sp>
          <p:nvSpPr>
            <p:cNvPr id="6" name="object 6"/>
            <p:cNvSpPr/>
            <p:nvPr/>
          </p:nvSpPr>
          <p:spPr>
            <a:xfrm>
              <a:off x="101600" y="249173"/>
              <a:ext cx="4578350" cy="1666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9950" y="237997"/>
              <a:ext cx="4303649" cy="1655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1125" y="1997075"/>
            <a:ext cx="8872474" cy="2063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92" y="1101699"/>
            <a:ext cx="8670925" cy="256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922655">
              <a:lnSpc>
                <a:spcPct val="1165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Bitki özsuyunu emen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larvalar,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bitkinin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zayıflamasına, gelişmenin 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durmasına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yol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açarlar,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Beslenme sırasında salgılanan tatlımsı madde nedeniyle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oluşan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fumajin</a:t>
            </a:r>
            <a:endParaRPr sz="20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(siyahlaşma)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kütlüye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bulaşarak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kaliteyi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düşürür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ve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Arial"/>
              <a:cs typeface="Arial"/>
            </a:endParaRPr>
          </a:p>
          <a:p>
            <a:pPr marL="85725">
              <a:lnSpc>
                <a:spcPts val="2320"/>
              </a:lnSpc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önemli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sorunlar</a:t>
            </a:r>
            <a:r>
              <a:rPr sz="2000" b="1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çıkarır,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20"/>
              </a:lnSpc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Erken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yaşlanmaya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bitki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ölümlerine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neden</a:t>
            </a:r>
            <a:r>
              <a:rPr sz="2000" b="1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olur.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7603" y="449325"/>
            <a:ext cx="1365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ZA</a:t>
            </a:r>
            <a:r>
              <a:rPr spc="-15" dirty="0"/>
              <a:t>R</a:t>
            </a:r>
            <a:r>
              <a:rPr spc="-5" dirty="0"/>
              <a:t>ARI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0" y="3706812"/>
            <a:ext cx="4321175" cy="254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87" y="3706812"/>
            <a:ext cx="4105275" cy="2581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975" y="1578609"/>
            <a:ext cx="2715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MÜCADELESİ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9838" y="2518410"/>
            <a:ext cx="7707630" cy="160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Zamanında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ilaçlama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yapmak</a:t>
            </a:r>
            <a:r>
              <a:rPr sz="2000" b="1" spc="-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önemlidir.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Yaprak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başına 5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ergin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veya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10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adet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larva-pupa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bulunduğunda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ilaçlamaya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başlanması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tavsiye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edilmekte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ise de bitkinin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durumu 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zararlının artış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hızı da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dikkate alınarak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daha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duyarlı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395"/>
              </a:spcBef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olunmalıdır.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112" y="575563"/>
            <a:ext cx="7310120" cy="1513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833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A40020"/>
                </a:solidFill>
                <a:latin typeface="Arial"/>
                <a:cs typeface="Arial"/>
              </a:rPr>
              <a:t>PAMUK YAPRAK</a:t>
            </a:r>
            <a:r>
              <a:rPr sz="2000" b="1" spc="-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BİTİ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"/>
              <a:cs typeface="Arial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5"/>
              </a:spcBef>
            </a:pPr>
            <a:r>
              <a:rPr sz="2000" b="1" spc="-70" dirty="0">
                <a:solidFill>
                  <a:srgbClr val="A40020"/>
                </a:solidFill>
                <a:latin typeface="Arial"/>
                <a:cs typeface="Arial"/>
              </a:rPr>
              <a:t>Püseron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, </a:t>
            </a:r>
            <a:r>
              <a:rPr sz="2000" b="1" spc="-60" dirty="0">
                <a:solidFill>
                  <a:srgbClr val="A40020"/>
                </a:solidFill>
                <a:latin typeface="Arial"/>
                <a:cs typeface="Arial"/>
              </a:rPr>
              <a:t>Ballık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, </a:t>
            </a:r>
            <a:r>
              <a:rPr sz="2000" b="1" spc="-50" dirty="0">
                <a:solidFill>
                  <a:srgbClr val="A40020"/>
                </a:solidFill>
                <a:latin typeface="Arial"/>
                <a:cs typeface="Arial"/>
              </a:rPr>
              <a:t>Zenk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diye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de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adlandırılan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zararlının kanatlı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ve 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kanatsız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formları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bulunur. </a:t>
            </a:r>
            <a:r>
              <a:rPr sz="2000" b="1" spc="-45" dirty="0">
                <a:solidFill>
                  <a:srgbClr val="336600"/>
                </a:solidFill>
                <a:latin typeface="Arial"/>
                <a:cs typeface="Arial"/>
              </a:rPr>
              <a:t>Zararlı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özellikle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serin (bulutlu)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nemli 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ortamlarda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artış</a:t>
            </a:r>
            <a:r>
              <a:rPr sz="2000" b="1" spc="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gösterir.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7950" y="4365625"/>
            <a:ext cx="8606155" cy="2266950"/>
            <a:chOff x="107950" y="4365625"/>
            <a:chExt cx="8606155" cy="2266950"/>
          </a:xfrm>
        </p:grpSpPr>
        <p:sp>
          <p:nvSpPr>
            <p:cNvPr id="4" name="object 4"/>
            <p:cNvSpPr/>
            <p:nvPr/>
          </p:nvSpPr>
          <p:spPr>
            <a:xfrm>
              <a:off x="107950" y="4365625"/>
              <a:ext cx="4751451" cy="2168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9401" y="4365625"/>
              <a:ext cx="3854450" cy="22669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95287" y="2235200"/>
            <a:ext cx="8029575" cy="1965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119" y="1128521"/>
            <a:ext cx="68300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Zarar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gören bitkilerde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verim 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azaldığı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gibi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kalite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kaybı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da</a:t>
            </a:r>
            <a:r>
              <a:rPr sz="2000" b="1" spc="3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olur.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654" y="5855004"/>
            <a:ext cx="7453630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188720" marR="5080" indent="-1176655">
              <a:lnSpc>
                <a:spcPts val="2390"/>
              </a:lnSpc>
              <a:spcBef>
                <a:spcPts val="190"/>
              </a:spcBef>
            </a:pP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Çok 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hızlı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bir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şekilde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ürüyebilen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yaprak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biti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mücadelesi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yapılmadığı 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takdirde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önemli verim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kayıplarına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neden</a:t>
            </a:r>
            <a:r>
              <a:rPr sz="2000" b="1" spc="1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olur.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61891" y="500253"/>
            <a:ext cx="1364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ZA</a:t>
            </a:r>
            <a:r>
              <a:rPr spc="-15" dirty="0"/>
              <a:t>R</a:t>
            </a:r>
            <a:r>
              <a:rPr spc="-10" dirty="0"/>
              <a:t>ARI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39750" y="1469961"/>
            <a:ext cx="8197850" cy="4213860"/>
            <a:chOff x="539750" y="1469961"/>
            <a:chExt cx="8197850" cy="4213860"/>
          </a:xfrm>
        </p:grpSpPr>
        <p:sp>
          <p:nvSpPr>
            <p:cNvPr id="6" name="object 6"/>
            <p:cNvSpPr/>
            <p:nvPr/>
          </p:nvSpPr>
          <p:spPr>
            <a:xfrm>
              <a:off x="539750" y="1509776"/>
              <a:ext cx="2592451" cy="4173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46800" y="1469961"/>
              <a:ext cx="2590800" cy="41926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32201" y="1470088"/>
              <a:ext cx="2990850" cy="41925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881" y="1435734"/>
            <a:ext cx="8851265" cy="1644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0355" marR="5080" indent="-1558290">
              <a:lnSpc>
                <a:spcPct val="100000"/>
              </a:lnSpc>
              <a:spcBef>
                <a:spcPts val="105"/>
              </a:spcBef>
            </a:pP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Özellikle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genç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sürgün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yaprakları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emerek,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yaprakların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kıvrılmasına,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renklerin 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değişmesine 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bitkinin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duraklamasına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neden</a:t>
            </a:r>
            <a:r>
              <a:rPr sz="2000" b="1" spc="1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olur.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L="1816100" marR="1180465" indent="-480059">
              <a:lnSpc>
                <a:spcPct val="100000"/>
              </a:lnSpc>
            </a:pP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Salgıladığı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ballı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madde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nedeni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ile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fumajine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neden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olarak 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(siyahlaşmaya)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kalitenin düşmesine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neden</a:t>
            </a:r>
            <a:r>
              <a:rPr sz="2000" b="1" spc="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olur.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0517" y="716102"/>
            <a:ext cx="1364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Z</a:t>
            </a:r>
            <a:r>
              <a:rPr spc="-20" dirty="0"/>
              <a:t>A</a:t>
            </a:r>
            <a:r>
              <a:rPr spc="-5" dirty="0"/>
              <a:t>R</a:t>
            </a:r>
            <a:r>
              <a:rPr spc="-15" dirty="0"/>
              <a:t>A</a:t>
            </a:r>
            <a:r>
              <a:rPr spc="-10" dirty="0"/>
              <a:t>RI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3122612"/>
            <a:ext cx="4643501" cy="3451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2726" y="3173476"/>
            <a:ext cx="4265549" cy="3347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6046" y="1574419"/>
            <a:ext cx="26739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5" dirty="0">
                <a:solidFill>
                  <a:srgbClr val="A40020"/>
                </a:solidFill>
                <a:latin typeface="Arial"/>
                <a:cs typeface="Arial"/>
              </a:rPr>
              <a:t>MÜCADELESİ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9073" y="2443988"/>
            <a:ext cx="73742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Fide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döneminde </a:t>
            </a:r>
            <a:r>
              <a:rPr sz="2000" b="1" spc="5" dirty="0">
                <a:solidFill>
                  <a:srgbClr val="336600"/>
                </a:solidFill>
                <a:latin typeface="Arial"/>
                <a:cs typeface="Arial"/>
              </a:rPr>
              <a:t>%50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bulaşıklılık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olduğunda,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ileri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dönemde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ise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bir 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yaprakta </a:t>
            </a:r>
            <a:r>
              <a:rPr sz="2000" b="1" spc="5" dirty="0">
                <a:solidFill>
                  <a:srgbClr val="336600"/>
                </a:solidFill>
                <a:latin typeface="Arial"/>
                <a:cs typeface="Arial"/>
              </a:rPr>
              <a:t>25 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yaprakbiti tespit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edilirse 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ilaçlamaya</a:t>
            </a:r>
            <a:r>
              <a:rPr sz="2000" b="1" spc="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başlanır.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179" y="573786"/>
            <a:ext cx="32785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KIRMIZI</a:t>
            </a:r>
            <a:r>
              <a:rPr spc="-35" dirty="0"/>
              <a:t> </a:t>
            </a:r>
            <a:r>
              <a:rPr spc="-10" dirty="0"/>
              <a:t>ÖRÜMCEK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134" y="1002029"/>
            <a:ext cx="8161655" cy="220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736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A40020"/>
                </a:solidFill>
                <a:latin typeface="Arial"/>
                <a:cs typeface="Arial"/>
              </a:rPr>
              <a:t>Tetranychus</a:t>
            </a:r>
            <a:r>
              <a:rPr sz="2400" b="1" i="1" spc="-5" dirty="0">
                <a:solidFill>
                  <a:srgbClr val="A40020"/>
                </a:solidFill>
                <a:latin typeface="Arial"/>
                <a:cs typeface="Arial"/>
              </a:rPr>
              <a:t> cinnabarinus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50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Pamuk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yapraklarının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daha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çok alt yüzünde gelişir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%40’lara</a:t>
            </a:r>
            <a:r>
              <a:rPr sz="2000" b="1" spc="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varan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1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verim kayıplarına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neden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 olur.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Kırmızı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örümcek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için sıcak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kuru koşullar uygun</a:t>
            </a:r>
            <a:r>
              <a:rPr sz="2000" b="1" spc="-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ortamlardır.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Yılda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10-20 döl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verebilirler.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7826" y="3065524"/>
            <a:ext cx="2597150" cy="3792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825" y="3244848"/>
            <a:ext cx="3168650" cy="349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4001" y="3244848"/>
            <a:ext cx="2520950" cy="3514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1704848"/>
            <a:ext cx="7388225" cy="198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Yaprakların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sararmasına, kızarmasına,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kuruyup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dökülmesine,</a:t>
            </a:r>
            <a:endParaRPr sz="2000">
              <a:latin typeface="Arial"/>
              <a:cs typeface="Arial"/>
            </a:endParaRPr>
          </a:p>
          <a:p>
            <a:pPr marL="1812925">
              <a:lnSpc>
                <a:spcPct val="100000"/>
              </a:lnSpc>
              <a:spcBef>
                <a:spcPts val="1575"/>
              </a:spcBef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Taraklanmanın</a:t>
            </a:r>
            <a:r>
              <a:rPr sz="2000" b="1" spc="-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gecikmesine,</a:t>
            </a:r>
            <a:endParaRPr sz="2000">
              <a:latin typeface="Arial"/>
              <a:cs typeface="Arial"/>
            </a:endParaRPr>
          </a:p>
          <a:p>
            <a:pPr marL="1020444" marR="1377315" indent="863600">
              <a:lnSpc>
                <a:spcPts val="4540"/>
              </a:lnSpc>
              <a:spcBef>
                <a:spcPts val="495"/>
              </a:spcBef>
            </a:pP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Tarak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çiçek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dökümüne,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Kozaların küçük kalmasına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neden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olurlar.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3376" y="932179"/>
            <a:ext cx="1365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ZA</a:t>
            </a:r>
            <a:r>
              <a:rPr spc="-15" dirty="0"/>
              <a:t>R</a:t>
            </a:r>
            <a:r>
              <a:rPr spc="-5" dirty="0"/>
              <a:t>A</a:t>
            </a:r>
            <a:r>
              <a:rPr spc="-10" dirty="0"/>
              <a:t>R</a:t>
            </a:r>
            <a:r>
              <a:rPr spc="-5" dirty="0"/>
              <a:t>I</a:t>
            </a:r>
          </a:p>
        </p:txBody>
      </p:sp>
      <p:sp>
        <p:nvSpPr>
          <p:cNvPr id="4" name="object 4"/>
          <p:cNvSpPr/>
          <p:nvPr/>
        </p:nvSpPr>
        <p:spPr>
          <a:xfrm>
            <a:off x="107950" y="3933825"/>
            <a:ext cx="9036050" cy="2924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0023" y="646303"/>
            <a:ext cx="5995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SIRT </a:t>
            </a:r>
            <a:r>
              <a:rPr sz="2400" spc="-30" dirty="0"/>
              <a:t>YAPIMINDA </a:t>
            </a:r>
            <a:r>
              <a:rPr sz="2400" spc="-5" dirty="0"/>
              <a:t>KULLANILAN</a:t>
            </a:r>
            <a:r>
              <a:rPr sz="2400" spc="-170" dirty="0"/>
              <a:t> </a:t>
            </a:r>
            <a:r>
              <a:rPr sz="2400" spc="-5" dirty="0"/>
              <a:t>ALETLER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23850" y="1484375"/>
            <a:ext cx="8569325" cy="4724400"/>
            <a:chOff x="323850" y="1484375"/>
            <a:chExt cx="8569325" cy="4724400"/>
          </a:xfrm>
        </p:grpSpPr>
        <p:sp>
          <p:nvSpPr>
            <p:cNvPr id="4" name="object 4"/>
            <p:cNvSpPr/>
            <p:nvPr/>
          </p:nvSpPr>
          <p:spPr>
            <a:xfrm>
              <a:off x="323850" y="1484375"/>
              <a:ext cx="4248150" cy="30241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16526" y="3357562"/>
              <a:ext cx="4176649" cy="2851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14270" y="4611115"/>
            <a:ext cx="651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A40020"/>
                </a:solidFill>
                <a:latin typeface="Verdana"/>
                <a:cs typeface="Verdana"/>
              </a:rPr>
              <a:t>Pull</a:t>
            </a: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u</a:t>
            </a:r>
            <a:r>
              <a:rPr sz="1400" b="1" dirty="0">
                <a:solidFill>
                  <a:srgbClr val="A40020"/>
                </a:solidFill>
                <a:latin typeface="Verdana"/>
                <a:cs typeface="Verdana"/>
              </a:rPr>
              <a:t>k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3735" y="6267094"/>
            <a:ext cx="10185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Kültivatör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137" y="228600"/>
            <a:ext cx="8723630" cy="6440805"/>
            <a:chOff x="211137" y="228600"/>
            <a:chExt cx="8723630" cy="6440805"/>
          </a:xfrm>
        </p:grpSpPr>
        <p:sp>
          <p:nvSpPr>
            <p:cNvPr id="3" name="object 3"/>
            <p:cNvSpPr/>
            <p:nvPr/>
          </p:nvSpPr>
          <p:spPr>
            <a:xfrm>
              <a:off x="539750" y="738187"/>
              <a:ext cx="2952750" cy="5930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35375" y="476186"/>
              <a:ext cx="2433701" cy="61929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3800" y="476186"/>
              <a:ext cx="2562225" cy="60849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5565" y="1366469"/>
            <a:ext cx="2369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MÜCADELESİ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6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Zararlı </a:t>
            </a:r>
            <a:r>
              <a:rPr spc="-75" dirty="0"/>
              <a:t>özellikle </a:t>
            </a:r>
            <a:r>
              <a:rPr spc="-65" dirty="0"/>
              <a:t>tarla </a:t>
            </a:r>
            <a:r>
              <a:rPr spc="-70" dirty="0"/>
              <a:t>kenarlarından başlayarak </a:t>
            </a:r>
            <a:r>
              <a:rPr spc="-40" dirty="0"/>
              <a:t>zarar </a:t>
            </a:r>
            <a:r>
              <a:rPr spc="-65" dirty="0"/>
              <a:t>vermeye</a:t>
            </a:r>
            <a:r>
              <a:rPr spc="155" dirty="0"/>
              <a:t> </a:t>
            </a:r>
            <a:r>
              <a:rPr spc="-65" dirty="0"/>
              <a:t>başlar.</a:t>
            </a: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pc="-105" dirty="0"/>
              <a:t>Bu </a:t>
            </a:r>
            <a:r>
              <a:rPr spc="-65" dirty="0"/>
              <a:t>nedenle </a:t>
            </a:r>
            <a:r>
              <a:rPr spc="-80" dirty="0"/>
              <a:t>ekimden önce </a:t>
            </a:r>
            <a:r>
              <a:rPr spc="-55" dirty="0"/>
              <a:t>veya </a:t>
            </a:r>
            <a:r>
              <a:rPr spc="-60" dirty="0"/>
              <a:t>hemen </a:t>
            </a:r>
            <a:r>
              <a:rPr spc="-85" dirty="0"/>
              <a:t>sonra</a:t>
            </a:r>
            <a:r>
              <a:rPr spc="215" dirty="0"/>
              <a:t> </a:t>
            </a:r>
            <a:r>
              <a:rPr spc="-65" dirty="0"/>
              <a:t>tarla</a:t>
            </a:r>
          </a:p>
          <a:p>
            <a:pPr algn="ctr">
              <a:lnSpc>
                <a:spcPct val="100000"/>
              </a:lnSpc>
            </a:pPr>
            <a:r>
              <a:rPr spc="-60" dirty="0"/>
              <a:t>kenarları</a:t>
            </a:r>
            <a:r>
              <a:rPr spc="-35" dirty="0"/>
              <a:t> </a:t>
            </a:r>
            <a:r>
              <a:rPr spc="-70" dirty="0"/>
              <a:t>ilaçlanmalıdır.</a:t>
            </a:r>
          </a:p>
          <a:p>
            <a:pPr marL="1468120" marR="1464310" algn="ctr">
              <a:lnSpc>
                <a:spcPct val="100000"/>
              </a:lnSpc>
              <a:spcBef>
                <a:spcPts val="2400"/>
              </a:spcBef>
            </a:pPr>
            <a:r>
              <a:rPr spc="-60" dirty="0"/>
              <a:t>Kaplama </a:t>
            </a:r>
            <a:r>
              <a:rPr spc="-65" dirty="0"/>
              <a:t>ilaçlamada </a:t>
            </a:r>
            <a:r>
              <a:rPr spc="-75" dirty="0"/>
              <a:t>yaprak </a:t>
            </a:r>
            <a:r>
              <a:rPr spc="-50" dirty="0"/>
              <a:t>başına </a:t>
            </a:r>
            <a:r>
              <a:rPr dirty="0"/>
              <a:t>5 </a:t>
            </a:r>
            <a:r>
              <a:rPr spc="-90" dirty="0"/>
              <a:t>ergin  </a:t>
            </a:r>
            <a:r>
              <a:rPr spc="-100" dirty="0"/>
              <a:t>görüldüğünde</a:t>
            </a:r>
            <a:r>
              <a:rPr spc="-35" dirty="0"/>
              <a:t> </a:t>
            </a:r>
            <a:r>
              <a:rPr spc="-65" dirty="0"/>
              <a:t>başlanılmalıdır.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0614" y="429260"/>
            <a:ext cx="4023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PAMUK</a:t>
            </a:r>
            <a:r>
              <a:rPr spc="-75" dirty="0"/>
              <a:t> </a:t>
            </a:r>
            <a:r>
              <a:rPr spc="-30" dirty="0"/>
              <a:t>YAPRAKPİRESİ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49" y="857503"/>
            <a:ext cx="8892540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717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A40020"/>
                </a:solidFill>
                <a:latin typeface="Arial"/>
                <a:cs typeface="Arial"/>
              </a:rPr>
              <a:t>Empoasca</a:t>
            </a:r>
            <a:r>
              <a:rPr sz="2400" b="1" i="1" spc="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A40020"/>
                </a:solidFill>
                <a:latin typeface="Arial"/>
                <a:cs typeface="Arial"/>
              </a:rPr>
              <a:t>decipiens</a:t>
            </a:r>
            <a:endParaRPr sz="2400">
              <a:latin typeface="Arial"/>
              <a:cs typeface="Arial"/>
            </a:endParaRPr>
          </a:p>
          <a:p>
            <a:pPr marL="2981960" marR="5080" indent="-2969895">
              <a:lnSpc>
                <a:spcPct val="100499"/>
              </a:lnSpc>
              <a:spcBef>
                <a:spcPts val="223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Tüm pamuk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bölgelerinde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görülen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son yıllarda önemli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verim kayıplarına 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neden olan bir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zararlıdır.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900" y="2130487"/>
            <a:ext cx="2678176" cy="4646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002026" y="2113024"/>
            <a:ext cx="6015355" cy="4743450"/>
            <a:chOff x="3002026" y="2113024"/>
            <a:chExt cx="6015355" cy="4743450"/>
          </a:xfrm>
        </p:grpSpPr>
        <p:sp>
          <p:nvSpPr>
            <p:cNvPr id="6" name="object 6"/>
            <p:cNvSpPr/>
            <p:nvPr/>
          </p:nvSpPr>
          <p:spPr>
            <a:xfrm>
              <a:off x="3059176" y="2116073"/>
              <a:ext cx="3311525" cy="2165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0701" y="2113024"/>
              <a:ext cx="2646299" cy="4646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2026" y="4281486"/>
              <a:ext cx="3368675" cy="25749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902" y="501142"/>
            <a:ext cx="1365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ZA</a:t>
            </a:r>
            <a:r>
              <a:rPr spc="-15" dirty="0"/>
              <a:t>R</a:t>
            </a:r>
            <a:r>
              <a:rPr spc="-5" dirty="0"/>
              <a:t>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381" y="1078230"/>
            <a:ext cx="847026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Yaprakların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kıvrılmasına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kızarmasına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neden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olurlar.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Sadece bitkinin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özsuyunu emerek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değil,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aynı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zamanda bitki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içerisine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zehirli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madde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de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salgılamak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yoluyla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zarar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verirler.</a:t>
            </a:r>
            <a:endParaRPr sz="20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Tüm pamuk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mevsimi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boyunca</a:t>
            </a:r>
            <a:r>
              <a:rPr sz="2000" b="1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görülebilirler.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3575" y="2363787"/>
            <a:ext cx="2592451" cy="430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37" y="2349436"/>
            <a:ext cx="3024124" cy="4319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2363787"/>
            <a:ext cx="2987675" cy="430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7603" y="2158999"/>
            <a:ext cx="2369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MÜCADELESİ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0550" y="2950210"/>
            <a:ext cx="57124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Yapılacak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tarla kontrollerinde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yaprak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başına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049145" algn="l"/>
              </a:tabLst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adet/ergin+nimf	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görüldüğünde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ilaçlama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yapılır.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960" y="501142"/>
            <a:ext cx="2035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YEŞİLKURT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2651" y="768777"/>
            <a:ext cx="8357870" cy="156972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320415">
              <a:lnSpc>
                <a:spcPct val="100000"/>
              </a:lnSpc>
              <a:spcBef>
                <a:spcPts val="1370"/>
              </a:spcBef>
            </a:pPr>
            <a:r>
              <a:rPr sz="2000" b="1" i="1" dirty="0">
                <a:solidFill>
                  <a:srgbClr val="A40020"/>
                </a:solidFill>
                <a:latin typeface="Arial"/>
                <a:cs typeface="Arial"/>
              </a:rPr>
              <a:t>Helicoverpa</a:t>
            </a:r>
            <a:r>
              <a:rPr sz="2000" b="1" i="1" spc="-3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A40020"/>
                </a:solidFill>
                <a:latin typeface="Arial"/>
                <a:cs typeface="Arial"/>
              </a:rPr>
              <a:t>armigera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70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Kışı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toprakta pupa halinde geçiren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zararlının kelebekleri</a:t>
            </a:r>
            <a:r>
              <a:rPr sz="2000" b="1" spc="-1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Çukurova’da</a:t>
            </a:r>
            <a:endParaRPr sz="20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1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Nisan,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Ege’de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Mayıs ayında görülmeğe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başlar.</a:t>
            </a:r>
            <a:endParaRPr sz="2000">
              <a:latin typeface="Arial"/>
              <a:cs typeface="Arial"/>
            </a:endParaRPr>
          </a:p>
          <a:p>
            <a:pPr marL="6985" algn="ctr">
              <a:lnSpc>
                <a:spcPct val="100000"/>
              </a:lnSpc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Genel olarak gece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aktiftirler.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2349436"/>
            <a:ext cx="2232025" cy="4319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2378011"/>
            <a:ext cx="3008249" cy="4291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1775" y="2378138"/>
            <a:ext cx="3025775" cy="4290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4985" rIns="0" bIns="0" rtlCol="0">
            <a:spAutoFit/>
          </a:bodyPr>
          <a:lstStyle/>
          <a:p>
            <a:pPr marL="2103755" marR="5080" indent="-1768475">
              <a:lnSpc>
                <a:spcPct val="100499"/>
              </a:lnSpc>
              <a:spcBef>
                <a:spcPts val="90"/>
              </a:spcBef>
            </a:pPr>
            <a:r>
              <a:rPr sz="2000" spc="-10" dirty="0">
                <a:solidFill>
                  <a:srgbClr val="336600"/>
                </a:solidFill>
              </a:rPr>
              <a:t>Yumurtalarını </a:t>
            </a:r>
            <a:r>
              <a:rPr sz="2000" dirty="0">
                <a:solidFill>
                  <a:srgbClr val="336600"/>
                </a:solidFill>
              </a:rPr>
              <a:t>özellikle pamuk bitkisinin üst tarafına,</a:t>
            </a:r>
            <a:r>
              <a:rPr sz="2000" spc="-215" dirty="0">
                <a:solidFill>
                  <a:srgbClr val="336600"/>
                </a:solidFill>
              </a:rPr>
              <a:t> </a:t>
            </a:r>
            <a:r>
              <a:rPr sz="2000" spc="-5" dirty="0">
                <a:solidFill>
                  <a:srgbClr val="336600"/>
                </a:solidFill>
              </a:rPr>
              <a:t>körpe,sürgün,  tarak, çiçek </a:t>
            </a:r>
            <a:r>
              <a:rPr sz="2000" spc="-15" dirty="0">
                <a:solidFill>
                  <a:srgbClr val="336600"/>
                </a:solidFill>
              </a:rPr>
              <a:t>ve </a:t>
            </a:r>
            <a:r>
              <a:rPr sz="2000" spc="-5" dirty="0">
                <a:solidFill>
                  <a:srgbClr val="336600"/>
                </a:solidFill>
              </a:rPr>
              <a:t>kozalar </a:t>
            </a:r>
            <a:r>
              <a:rPr sz="2000" dirty="0">
                <a:solidFill>
                  <a:srgbClr val="336600"/>
                </a:solidFill>
              </a:rPr>
              <a:t>üstüne</a:t>
            </a:r>
            <a:r>
              <a:rPr sz="2000" spc="-70" dirty="0">
                <a:solidFill>
                  <a:srgbClr val="336600"/>
                </a:solidFill>
              </a:rPr>
              <a:t> </a:t>
            </a:r>
            <a:r>
              <a:rPr sz="2000" spc="-15" dirty="0">
                <a:solidFill>
                  <a:srgbClr val="336600"/>
                </a:solidFill>
              </a:rPr>
              <a:t>bırakır.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179387" y="1954274"/>
            <a:ext cx="8576310" cy="4904105"/>
            <a:chOff x="179387" y="1954274"/>
            <a:chExt cx="8576310" cy="4904105"/>
          </a:xfrm>
        </p:grpSpPr>
        <p:sp>
          <p:nvSpPr>
            <p:cNvPr id="4" name="object 4"/>
            <p:cNvSpPr/>
            <p:nvPr/>
          </p:nvSpPr>
          <p:spPr>
            <a:xfrm>
              <a:off x="4787900" y="1989200"/>
              <a:ext cx="3967226" cy="48687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387" y="1954274"/>
              <a:ext cx="4432300" cy="48592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137" y="228600"/>
            <a:ext cx="8723630" cy="6080125"/>
            <a:chOff x="211137" y="228600"/>
            <a:chExt cx="8723630" cy="6080125"/>
          </a:xfrm>
        </p:grpSpPr>
        <p:sp>
          <p:nvSpPr>
            <p:cNvPr id="3" name="object 3"/>
            <p:cNvSpPr/>
            <p:nvPr/>
          </p:nvSpPr>
          <p:spPr>
            <a:xfrm>
              <a:off x="250825" y="549275"/>
              <a:ext cx="2736850" cy="57435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6600" y="466661"/>
              <a:ext cx="2513076" cy="58214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56325" y="447675"/>
              <a:ext cx="2530475" cy="5861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758698"/>
            <a:ext cx="8353425" cy="609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336600"/>
                </a:solidFill>
              </a:rPr>
              <a:t>Yumurtadan </a:t>
            </a:r>
            <a:r>
              <a:rPr sz="2000" spc="-5" dirty="0">
                <a:solidFill>
                  <a:srgbClr val="336600"/>
                </a:solidFill>
              </a:rPr>
              <a:t>çıkan larvalar genellikle </a:t>
            </a:r>
            <a:r>
              <a:rPr sz="2000" dirty="0">
                <a:solidFill>
                  <a:srgbClr val="336600"/>
                </a:solidFill>
              </a:rPr>
              <a:t>pamuk bitkisinde tepeden </a:t>
            </a:r>
            <a:r>
              <a:rPr sz="2000" spc="-10" dirty="0">
                <a:solidFill>
                  <a:srgbClr val="336600"/>
                </a:solidFill>
              </a:rPr>
              <a:t>aşağıya  </a:t>
            </a:r>
            <a:r>
              <a:rPr sz="2000" dirty="0">
                <a:solidFill>
                  <a:srgbClr val="336600"/>
                </a:solidFill>
              </a:rPr>
              <a:t>doğru </a:t>
            </a:r>
            <a:r>
              <a:rPr sz="2000" spc="-10" dirty="0">
                <a:solidFill>
                  <a:srgbClr val="336600"/>
                </a:solidFill>
              </a:rPr>
              <a:t>ilerleyerek </a:t>
            </a:r>
            <a:r>
              <a:rPr sz="2000" dirty="0">
                <a:solidFill>
                  <a:srgbClr val="336600"/>
                </a:solidFill>
              </a:rPr>
              <a:t>tarak, </a:t>
            </a:r>
            <a:r>
              <a:rPr sz="2000" spc="-5" dirty="0">
                <a:solidFill>
                  <a:srgbClr val="336600"/>
                </a:solidFill>
              </a:rPr>
              <a:t>çiçek </a:t>
            </a:r>
            <a:r>
              <a:rPr sz="2000" spc="-15" dirty="0">
                <a:solidFill>
                  <a:srgbClr val="336600"/>
                </a:solidFill>
              </a:rPr>
              <a:t>ve </a:t>
            </a:r>
            <a:r>
              <a:rPr sz="2000" spc="-5" dirty="0">
                <a:solidFill>
                  <a:srgbClr val="336600"/>
                </a:solidFill>
              </a:rPr>
              <a:t>kozalara </a:t>
            </a:r>
            <a:r>
              <a:rPr sz="2000" dirty="0">
                <a:solidFill>
                  <a:srgbClr val="336600"/>
                </a:solidFill>
              </a:rPr>
              <a:t>zarar </a:t>
            </a:r>
            <a:r>
              <a:rPr sz="2000" spc="-20" dirty="0">
                <a:solidFill>
                  <a:srgbClr val="336600"/>
                </a:solidFill>
              </a:rPr>
              <a:t>verirler. </a:t>
            </a:r>
            <a:r>
              <a:rPr sz="2000" spc="-5" dirty="0">
                <a:solidFill>
                  <a:srgbClr val="336600"/>
                </a:solidFill>
              </a:rPr>
              <a:t>Çiçeklere zarar  veren larvalar koza </a:t>
            </a:r>
            <a:r>
              <a:rPr sz="2000" dirty="0">
                <a:solidFill>
                  <a:srgbClr val="336600"/>
                </a:solidFill>
              </a:rPr>
              <a:t>oluşumunu </a:t>
            </a:r>
            <a:r>
              <a:rPr sz="2000" spc="-15" dirty="0">
                <a:solidFill>
                  <a:srgbClr val="336600"/>
                </a:solidFill>
              </a:rPr>
              <a:t>azaltırlar. </a:t>
            </a:r>
            <a:r>
              <a:rPr sz="2000" dirty="0">
                <a:solidFill>
                  <a:srgbClr val="336600"/>
                </a:solidFill>
              </a:rPr>
              <a:t>Zarar gören </a:t>
            </a:r>
            <a:r>
              <a:rPr sz="2000" spc="-5" dirty="0">
                <a:solidFill>
                  <a:srgbClr val="336600"/>
                </a:solidFill>
              </a:rPr>
              <a:t>kozalar açamaz</a:t>
            </a:r>
            <a:r>
              <a:rPr sz="2000" spc="-120" dirty="0">
                <a:solidFill>
                  <a:srgbClr val="336600"/>
                </a:solidFill>
              </a:rPr>
              <a:t> </a:t>
            </a:r>
            <a:r>
              <a:rPr sz="2000" spc="-10" dirty="0">
                <a:solidFill>
                  <a:srgbClr val="336600"/>
                </a:solidFill>
              </a:rPr>
              <a:t>ve  dökülürler.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468312" y="1560575"/>
            <a:ext cx="8357234" cy="5297805"/>
            <a:chOff x="468312" y="1560575"/>
            <a:chExt cx="8357234" cy="5297805"/>
          </a:xfrm>
        </p:grpSpPr>
        <p:sp>
          <p:nvSpPr>
            <p:cNvPr id="4" name="object 4"/>
            <p:cNvSpPr/>
            <p:nvPr/>
          </p:nvSpPr>
          <p:spPr>
            <a:xfrm>
              <a:off x="468312" y="1787524"/>
              <a:ext cx="2390775" cy="5070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87700" y="1844674"/>
              <a:ext cx="2503551" cy="50133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7400" y="1560575"/>
              <a:ext cx="2957576" cy="5297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137" y="228600"/>
            <a:ext cx="8723630" cy="5935980"/>
            <a:chOff x="211137" y="228600"/>
            <a:chExt cx="8723630" cy="5935980"/>
          </a:xfrm>
        </p:grpSpPr>
        <p:sp>
          <p:nvSpPr>
            <p:cNvPr id="3" name="object 3"/>
            <p:cNvSpPr/>
            <p:nvPr/>
          </p:nvSpPr>
          <p:spPr>
            <a:xfrm>
              <a:off x="250825" y="1125474"/>
              <a:ext cx="4098925" cy="3238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00626" y="2924111"/>
              <a:ext cx="4313174" cy="32401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14270" y="4469638"/>
            <a:ext cx="788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Diskaro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6334" y="6267094"/>
            <a:ext cx="12014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Sırt</a:t>
            </a:r>
            <a:r>
              <a:rPr sz="1400" b="1" spc="-50" dirty="0">
                <a:solidFill>
                  <a:srgbClr val="A4002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Pulluğu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549147"/>
            <a:ext cx="8623300" cy="2630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850" y="3641788"/>
            <a:ext cx="8623300" cy="3027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7603" y="1509522"/>
            <a:ext cx="2369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A40020"/>
                </a:solidFill>
                <a:latin typeface="Arial"/>
                <a:cs typeface="Arial"/>
              </a:rPr>
              <a:t>MÜCADELESİ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926" y="2375407"/>
            <a:ext cx="782256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Tarlada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yapılacak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kontrollerde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3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metrelik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pamuk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sırasında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2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küçük larva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bulunduğunda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ilaçlama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yapılır.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Başarılı bir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mücadele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için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geç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kalmamak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önemlidir.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655" algn="ctr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PAMUK </a:t>
            </a:r>
            <a:r>
              <a:rPr spc="-30" dirty="0"/>
              <a:t>YAPRAKKURDU</a:t>
            </a:r>
            <a:r>
              <a:rPr spc="60" dirty="0"/>
              <a:t> </a:t>
            </a:r>
            <a:r>
              <a:rPr spc="-35" dirty="0"/>
              <a:t>(PRODENYA)</a:t>
            </a:r>
          </a:p>
          <a:p>
            <a:pPr marL="287655" algn="ctr">
              <a:lnSpc>
                <a:spcPct val="100000"/>
              </a:lnSpc>
            </a:pPr>
            <a:r>
              <a:rPr i="1" spc="-5" dirty="0">
                <a:latin typeface="Arial"/>
                <a:cs typeface="Arial"/>
              </a:rPr>
              <a:t>Spodoptera</a:t>
            </a:r>
            <a:r>
              <a:rPr i="1" spc="4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littoralis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2921" y="1726183"/>
            <a:ext cx="654113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0185" marR="5080" indent="-14681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Gündüz loş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kuru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yerlerde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gizlenen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kelebekler,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gece  olduğunda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yumurta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bırakırlar.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3687" y="2509900"/>
            <a:ext cx="4638675" cy="4348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8326" y="2474975"/>
            <a:ext cx="3995673" cy="4383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432" rIns="0" bIns="0" rtlCol="0">
            <a:spAutoFit/>
          </a:bodyPr>
          <a:lstStyle/>
          <a:p>
            <a:pPr marL="2913380" marR="5080" indent="-2652395">
              <a:lnSpc>
                <a:spcPct val="100499"/>
              </a:lnSpc>
              <a:spcBef>
                <a:spcPts val="90"/>
              </a:spcBef>
            </a:pPr>
            <a:r>
              <a:rPr sz="2000" spc="-10" dirty="0">
                <a:solidFill>
                  <a:srgbClr val="336600"/>
                </a:solidFill>
              </a:rPr>
              <a:t>Yumurtalarını </a:t>
            </a:r>
            <a:r>
              <a:rPr sz="2000" dirty="0">
                <a:solidFill>
                  <a:srgbClr val="336600"/>
                </a:solidFill>
              </a:rPr>
              <a:t>200-300 </a:t>
            </a:r>
            <a:r>
              <a:rPr sz="2000" spc="-5" dirty="0">
                <a:solidFill>
                  <a:srgbClr val="336600"/>
                </a:solidFill>
              </a:rPr>
              <a:t>adetlik </a:t>
            </a:r>
            <a:r>
              <a:rPr sz="2000" dirty="0">
                <a:solidFill>
                  <a:srgbClr val="336600"/>
                </a:solidFill>
              </a:rPr>
              <a:t>paketler halinde genç </a:t>
            </a:r>
            <a:r>
              <a:rPr sz="2000" spc="-10" dirty="0">
                <a:solidFill>
                  <a:srgbClr val="336600"/>
                </a:solidFill>
              </a:rPr>
              <a:t>yaprakların </a:t>
            </a:r>
            <a:r>
              <a:rPr sz="2000" spc="-5" dirty="0">
                <a:solidFill>
                  <a:srgbClr val="336600"/>
                </a:solidFill>
              </a:rPr>
              <a:t>alt  bölümlerine</a:t>
            </a:r>
            <a:r>
              <a:rPr sz="2000" spc="-25" dirty="0">
                <a:solidFill>
                  <a:srgbClr val="336600"/>
                </a:solidFill>
              </a:rPr>
              <a:t> </a:t>
            </a:r>
            <a:r>
              <a:rPr sz="2000" spc="-15" dirty="0">
                <a:solidFill>
                  <a:srgbClr val="336600"/>
                </a:solidFill>
              </a:rPr>
              <a:t>bırakırlar.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539750" y="1322387"/>
            <a:ext cx="8136255" cy="5346700"/>
            <a:chOff x="539750" y="1322387"/>
            <a:chExt cx="8136255" cy="5346700"/>
          </a:xfrm>
        </p:grpSpPr>
        <p:sp>
          <p:nvSpPr>
            <p:cNvPr id="4" name="object 4"/>
            <p:cNvSpPr/>
            <p:nvPr/>
          </p:nvSpPr>
          <p:spPr>
            <a:xfrm>
              <a:off x="539750" y="1322387"/>
              <a:ext cx="3311525" cy="5346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67175" y="1322387"/>
              <a:ext cx="1916176" cy="5203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6325" y="1322387"/>
              <a:ext cx="2519426" cy="52038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137" y="228600"/>
            <a:ext cx="8906510" cy="6351905"/>
            <a:chOff x="211137" y="228600"/>
            <a:chExt cx="8906510" cy="6351905"/>
          </a:xfrm>
        </p:grpSpPr>
        <p:sp>
          <p:nvSpPr>
            <p:cNvPr id="3" name="object 3"/>
            <p:cNvSpPr/>
            <p:nvPr/>
          </p:nvSpPr>
          <p:spPr>
            <a:xfrm>
              <a:off x="2892425" y="476250"/>
              <a:ext cx="2616200" cy="604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5401" y="476250"/>
              <a:ext cx="3241675" cy="6045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675" y="476186"/>
              <a:ext cx="2463800" cy="61040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8326" y="4625975"/>
            <a:ext cx="3816350" cy="2232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0825" y="476250"/>
            <a:ext cx="8714105" cy="6381750"/>
            <a:chOff x="250825" y="476250"/>
            <a:chExt cx="8714105" cy="6381750"/>
          </a:xfrm>
        </p:grpSpPr>
        <p:sp>
          <p:nvSpPr>
            <p:cNvPr id="4" name="object 4"/>
            <p:cNvSpPr/>
            <p:nvPr/>
          </p:nvSpPr>
          <p:spPr>
            <a:xfrm>
              <a:off x="395287" y="476250"/>
              <a:ext cx="5486400" cy="3371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81751" y="476250"/>
              <a:ext cx="3082925" cy="41497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25" y="4076700"/>
              <a:ext cx="4897501" cy="2781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0389" y="741002"/>
            <a:ext cx="7798434" cy="7366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Larvalar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önce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yaprağın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alt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dokusunu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yiyerek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zar haline</a:t>
            </a:r>
            <a:r>
              <a:rPr sz="2000" b="1" spc="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getirirler.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Larvalar büyüdükçe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zararları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artar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yapraklar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delik deşik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olur.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0825" y="1700212"/>
            <a:ext cx="8785225" cy="5041900"/>
            <a:chOff x="250825" y="1700212"/>
            <a:chExt cx="8785225" cy="5041900"/>
          </a:xfrm>
        </p:grpSpPr>
        <p:sp>
          <p:nvSpPr>
            <p:cNvPr id="4" name="object 4"/>
            <p:cNvSpPr/>
            <p:nvPr/>
          </p:nvSpPr>
          <p:spPr>
            <a:xfrm>
              <a:off x="250825" y="1700275"/>
              <a:ext cx="2743200" cy="4824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9176" y="1700275"/>
              <a:ext cx="2952750" cy="48243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3300" y="1700212"/>
              <a:ext cx="2952750" cy="5041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400" y="533400"/>
            <a:ext cx="81280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078230"/>
            <a:ext cx="83756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Larvalar yoğun populasyonlarda tarak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kozalarda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 zarar</a:t>
            </a:r>
            <a:r>
              <a:rPr sz="2000" b="1" spc="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yaparlar.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Tarak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çiçeklerde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de,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ayrıca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kozayı delip içine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girerek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 beslenirler.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Yılda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4-5 döl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verebilir.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2276475"/>
            <a:ext cx="8964612" cy="4581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5975" y="1725548"/>
            <a:ext cx="2369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A40020"/>
                </a:solidFill>
                <a:latin typeface="Arial"/>
                <a:cs typeface="Arial"/>
              </a:rPr>
              <a:t>MÜCADELESİ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3379" y="2588513"/>
            <a:ext cx="7670800" cy="6388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310765" marR="5080" indent="-2298700">
              <a:lnSpc>
                <a:spcPct val="101000"/>
              </a:lnSpc>
              <a:spcBef>
                <a:spcPts val="80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10 bitkide 5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larva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veya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5 bitkide 2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yumurta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paketi görüldüğünde 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ilaçlamaya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başlanmalıdır.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137" y="228600"/>
            <a:ext cx="8723630" cy="5993130"/>
            <a:chOff x="211137" y="228600"/>
            <a:chExt cx="8723630" cy="5993130"/>
          </a:xfrm>
        </p:grpSpPr>
        <p:sp>
          <p:nvSpPr>
            <p:cNvPr id="3" name="object 3"/>
            <p:cNvSpPr/>
            <p:nvPr/>
          </p:nvSpPr>
          <p:spPr>
            <a:xfrm>
              <a:off x="214312" y="981075"/>
              <a:ext cx="4286250" cy="317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3141662"/>
              <a:ext cx="4248150" cy="3079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307582" y="6270142"/>
            <a:ext cx="1115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Sırt</a:t>
            </a:r>
            <a:r>
              <a:rPr sz="1400" b="1" spc="-75" dirty="0">
                <a:solidFill>
                  <a:srgbClr val="A4002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A40020"/>
                </a:solidFill>
                <a:latin typeface="Verdana"/>
                <a:cs typeface="Verdana"/>
              </a:rPr>
              <a:t>Tapanı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7895" y="4253610"/>
            <a:ext cx="12007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Sırt</a:t>
            </a:r>
            <a:r>
              <a:rPr sz="1400" b="1" spc="-55" dirty="0">
                <a:solidFill>
                  <a:srgbClr val="A4002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A40020"/>
                </a:solidFill>
                <a:latin typeface="Verdana"/>
                <a:cs typeface="Verdana"/>
              </a:rPr>
              <a:t>Pulluğu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3370" y="415289"/>
            <a:ext cx="1518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THRIPS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59156" y="658416"/>
            <a:ext cx="8425180" cy="209740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577215" algn="ctr">
              <a:lnSpc>
                <a:spcPct val="100000"/>
              </a:lnSpc>
              <a:spcBef>
                <a:spcPts val="2045"/>
              </a:spcBef>
            </a:pPr>
            <a:r>
              <a:rPr sz="2800" b="1" i="1" spc="-15" dirty="0">
                <a:solidFill>
                  <a:srgbClr val="A40020"/>
                </a:solidFill>
                <a:latin typeface="Arial"/>
                <a:cs typeface="Arial"/>
              </a:rPr>
              <a:t>Trips</a:t>
            </a:r>
            <a:r>
              <a:rPr sz="2800" b="1" i="1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A40020"/>
                </a:solidFill>
                <a:latin typeface="Arial"/>
                <a:cs typeface="Arial"/>
              </a:rPr>
              <a:t>tabaci</a:t>
            </a:r>
            <a:endParaRPr sz="2800">
              <a:latin typeface="Arial"/>
              <a:cs typeface="Arial"/>
            </a:endParaRPr>
          </a:p>
          <a:p>
            <a:pPr marL="236220" algn="just">
              <a:lnSpc>
                <a:spcPct val="100000"/>
              </a:lnSpc>
              <a:spcBef>
                <a:spcPts val="140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Özellikle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pamuğun fide döneminde önemli tahribatlara neden</a:t>
            </a:r>
            <a:r>
              <a:rPr sz="2000" b="1" spc="-1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olur.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Ülkemizde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özellikle Güney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Doğu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Anadolu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bölgesinde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önemli</a:t>
            </a:r>
            <a:r>
              <a:rPr sz="2000" b="1" spc="-1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zararlara 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yol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açan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thrips, pamuk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bitkisinin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yaprak,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çiçek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bitkinin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çeşitli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diğer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kısımlarının özsuyunu emerek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bitkinin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yavaş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gelişmesine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neden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olur.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4226" y="2795650"/>
            <a:ext cx="3528949" cy="4062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825" y="2795587"/>
            <a:ext cx="4897501" cy="3946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387" y="228600"/>
            <a:ext cx="8755380" cy="2840355"/>
            <a:chOff x="179387" y="228600"/>
            <a:chExt cx="8755380" cy="2840355"/>
          </a:xfrm>
        </p:grpSpPr>
        <p:sp>
          <p:nvSpPr>
            <p:cNvPr id="3" name="object 3"/>
            <p:cNvSpPr/>
            <p:nvPr/>
          </p:nvSpPr>
          <p:spPr>
            <a:xfrm>
              <a:off x="179387" y="404748"/>
              <a:ext cx="3887724" cy="266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67175" y="401701"/>
              <a:ext cx="4826000" cy="25891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3084511"/>
            <a:ext cx="8893175" cy="3657600"/>
            <a:chOff x="0" y="3084511"/>
            <a:chExt cx="8893175" cy="3657600"/>
          </a:xfrm>
        </p:grpSpPr>
        <p:sp>
          <p:nvSpPr>
            <p:cNvPr id="6" name="object 6"/>
            <p:cNvSpPr/>
            <p:nvPr/>
          </p:nvSpPr>
          <p:spPr>
            <a:xfrm>
              <a:off x="0" y="3141662"/>
              <a:ext cx="4067175" cy="35274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7175" y="3084511"/>
              <a:ext cx="4826000" cy="3657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5826" y="431800"/>
            <a:ext cx="4408424" cy="291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404875"/>
            <a:ext cx="3764026" cy="2941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287" y="3500437"/>
            <a:ext cx="8208962" cy="271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5294" y="2014473"/>
            <a:ext cx="2369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MÜCADELESİ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583" y="2807335"/>
            <a:ext cx="81400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Pamuk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fidelerinin çıkışı ile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birlikte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tarla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birinci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çapaya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kadar</a:t>
            </a:r>
            <a:r>
              <a:rPr sz="2000" b="1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kontrol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edilmeli,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fidelerin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%15’i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bulaşıksa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ilaçlamaya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geçilmelidir.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1052" y="487807"/>
            <a:ext cx="26028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PEMBEKURT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42391" y="819446"/>
            <a:ext cx="8504555" cy="1958339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R="56515" algn="ctr">
              <a:lnSpc>
                <a:spcPct val="100000"/>
              </a:lnSpc>
              <a:spcBef>
                <a:spcPts val="1365"/>
              </a:spcBef>
            </a:pPr>
            <a:r>
              <a:rPr sz="2400" b="1" i="1" spc="-5" dirty="0">
                <a:solidFill>
                  <a:srgbClr val="A40020"/>
                </a:solidFill>
                <a:latin typeface="Arial"/>
                <a:cs typeface="Arial"/>
              </a:rPr>
              <a:t>Pectinophora</a:t>
            </a:r>
            <a:r>
              <a:rPr sz="2400" b="1" i="1" spc="-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A40020"/>
                </a:solidFill>
                <a:latin typeface="Arial"/>
                <a:cs typeface="Arial"/>
              </a:rPr>
              <a:t>gossypiella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Özellikle son yıllarda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pamuk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ekim alanlarında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önemli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verim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kayıplarına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yol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açan bir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zararlıdır.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Çiçek,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tarak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koza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gibi generatif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organlarda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beslenir. 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Tarak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çiçeklerin gelişmesini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meyve</a:t>
            </a:r>
            <a:r>
              <a:rPr sz="2000" b="1" spc="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bağlamasını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engeller.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636837"/>
            <a:ext cx="4454525" cy="403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725" y="2636837"/>
            <a:ext cx="3852926" cy="403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137" y="228600"/>
            <a:ext cx="8723630" cy="6297930"/>
            <a:chOff x="211137" y="228600"/>
            <a:chExt cx="8723630" cy="6297930"/>
          </a:xfrm>
        </p:grpSpPr>
        <p:sp>
          <p:nvSpPr>
            <p:cNvPr id="3" name="object 3"/>
            <p:cNvSpPr/>
            <p:nvPr/>
          </p:nvSpPr>
          <p:spPr>
            <a:xfrm>
              <a:off x="3203575" y="520700"/>
              <a:ext cx="3003550" cy="5946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57950" y="404812"/>
              <a:ext cx="2422525" cy="6121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287" y="520700"/>
              <a:ext cx="2590800" cy="5946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6372" y="767918"/>
            <a:ext cx="57257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36600"/>
                </a:solidFill>
              </a:rPr>
              <a:t>Kozada </a:t>
            </a:r>
            <a:r>
              <a:rPr sz="2000" spc="-5" dirty="0">
                <a:solidFill>
                  <a:srgbClr val="336600"/>
                </a:solidFill>
              </a:rPr>
              <a:t>içine girerek </a:t>
            </a:r>
            <a:r>
              <a:rPr sz="2000" dirty="0">
                <a:solidFill>
                  <a:srgbClr val="336600"/>
                </a:solidFill>
              </a:rPr>
              <a:t>lifleri </a:t>
            </a:r>
            <a:r>
              <a:rPr sz="2000" spc="-5" dirty="0">
                <a:solidFill>
                  <a:srgbClr val="336600"/>
                </a:solidFill>
              </a:rPr>
              <a:t>keser </a:t>
            </a:r>
            <a:r>
              <a:rPr sz="2000" spc="-10" dirty="0">
                <a:solidFill>
                  <a:srgbClr val="336600"/>
                </a:solidFill>
              </a:rPr>
              <a:t>ve </a:t>
            </a:r>
            <a:r>
              <a:rPr sz="2000" spc="-5" dirty="0">
                <a:solidFill>
                  <a:srgbClr val="336600"/>
                </a:solidFill>
              </a:rPr>
              <a:t>çiğitleri</a:t>
            </a:r>
            <a:r>
              <a:rPr sz="2000" spc="-135" dirty="0">
                <a:solidFill>
                  <a:srgbClr val="336600"/>
                </a:solidFill>
              </a:rPr>
              <a:t> </a:t>
            </a:r>
            <a:r>
              <a:rPr sz="2000" spc="-40" dirty="0">
                <a:solidFill>
                  <a:srgbClr val="336600"/>
                </a:solidFill>
              </a:rPr>
              <a:t>yer.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827087" y="1365122"/>
            <a:ext cx="8317230" cy="5102860"/>
            <a:chOff x="827087" y="1365122"/>
            <a:chExt cx="8317230" cy="5102860"/>
          </a:xfrm>
        </p:grpSpPr>
        <p:sp>
          <p:nvSpPr>
            <p:cNvPr id="4" name="object 4"/>
            <p:cNvSpPr/>
            <p:nvPr/>
          </p:nvSpPr>
          <p:spPr>
            <a:xfrm>
              <a:off x="827087" y="1365249"/>
              <a:ext cx="3528949" cy="51022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56100" y="1365122"/>
              <a:ext cx="4787899" cy="25765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56100" y="4076699"/>
              <a:ext cx="4787899" cy="23526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9523" y="625220"/>
            <a:ext cx="5727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336600"/>
                </a:solidFill>
              </a:rPr>
              <a:t>Kozada içine </a:t>
            </a:r>
            <a:r>
              <a:rPr sz="2000" dirty="0">
                <a:solidFill>
                  <a:srgbClr val="336600"/>
                </a:solidFill>
              </a:rPr>
              <a:t>girerek </a:t>
            </a:r>
            <a:r>
              <a:rPr sz="2000" spc="-5" dirty="0">
                <a:solidFill>
                  <a:srgbClr val="336600"/>
                </a:solidFill>
              </a:rPr>
              <a:t>lifleri </a:t>
            </a:r>
            <a:r>
              <a:rPr sz="2000" dirty="0">
                <a:solidFill>
                  <a:srgbClr val="336600"/>
                </a:solidFill>
              </a:rPr>
              <a:t>keser </a:t>
            </a:r>
            <a:r>
              <a:rPr sz="2000" spc="-15" dirty="0">
                <a:solidFill>
                  <a:srgbClr val="336600"/>
                </a:solidFill>
              </a:rPr>
              <a:t>ve </a:t>
            </a:r>
            <a:r>
              <a:rPr sz="2000" spc="-5" dirty="0">
                <a:solidFill>
                  <a:srgbClr val="336600"/>
                </a:solidFill>
              </a:rPr>
              <a:t>çiğitleri</a:t>
            </a:r>
            <a:r>
              <a:rPr sz="2000" spc="-80" dirty="0">
                <a:solidFill>
                  <a:srgbClr val="336600"/>
                </a:solidFill>
              </a:rPr>
              <a:t> </a:t>
            </a:r>
            <a:r>
              <a:rPr sz="2000" spc="-40" dirty="0">
                <a:solidFill>
                  <a:srgbClr val="336600"/>
                </a:solidFill>
              </a:rPr>
              <a:t>yer.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766762" y="1341374"/>
            <a:ext cx="7837805" cy="2562225"/>
            <a:chOff x="766762" y="1341374"/>
            <a:chExt cx="7837805" cy="2562225"/>
          </a:xfrm>
        </p:grpSpPr>
        <p:sp>
          <p:nvSpPr>
            <p:cNvPr id="4" name="object 4"/>
            <p:cNvSpPr/>
            <p:nvPr/>
          </p:nvSpPr>
          <p:spPr>
            <a:xfrm>
              <a:off x="5219700" y="1341374"/>
              <a:ext cx="3384550" cy="25622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6762" y="1341501"/>
              <a:ext cx="3876675" cy="2541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55650" y="4076636"/>
            <a:ext cx="3887851" cy="2417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9700" y="4076636"/>
            <a:ext cx="3384550" cy="2481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005" y="552069"/>
            <a:ext cx="5553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36600"/>
                </a:solidFill>
              </a:rPr>
              <a:t>Zarar gören koza </a:t>
            </a:r>
            <a:r>
              <a:rPr sz="2000" spc="-5" dirty="0">
                <a:solidFill>
                  <a:srgbClr val="336600"/>
                </a:solidFill>
              </a:rPr>
              <a:t>kör </a:t>
            </a:r>
            <a:r>
              <a:rPr sz="2000" dirty="0">
                <a:solidFill>
                  <a:srgbClr val="336600"/>
                </a:solidFill>
              </a:rPr>
              <a:t>koza </a:t>
            </a:r>
            <a:r>
              <a:rPr sz="2000" spc="-5" dirty="0">
                <a:solidFill>
                  <a:srgbClr val="336600"/>
                </a:solidFill>
              </a:rPr>
              <a:t>adını alır </a:t>
            </a:r>
            <a:r>
              <a:rPr sz="2000" spc="-15" dirty="0">
                <a:solidFill>
                  <a:srgbClr val="336600"/>
                </a:solidFill>
              </a:rPr>
              <a:t>ve</a:t>
            </a:r>
            <a:r>
              <a:rPr sz="2000" spc="-130" dirty="0">
                <a:solidFill>
                  <a:srgbClr val="336600"/>
                </a:solidFill>
              </a:rPr>
              <a:t> </a:t>
            </a:r>
            <a:r>
              <a:rPr sz="2000" spc="-5" dirty="0">
                <a:solidFill>
                  <a:srgbClr val="336600"/>
                </a:solidFill>
              </a:rPr>
              <a:t>açmaz.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68312" y="4076636"/>
            <a:ext cx="8550275" cy="259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84212" y="1268349"/>
            <a:ext cx="7993380" cy="2597150"/>
            <a:chOff x="684212" y="1268349"/>
            <a:chExt cx="7993380" cy="2597150"/>
          </a:xfrm>
        </p:grpSpPr>
        <p:sp>
          <p:nvSpPr>
            <p:cNvPr id="5" name="object 5"/>
            <p:cNvSpPr/>
            <p:nvPr/>
          </p:nvSpPr>
          <p:spPr>
            <a:xfrm>
              <a:off x="684212" y="1268476"/>
              <a:ext cx="3879850" cy="2592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87900" y="1268349"/>
              <a:ext cx="3889375" cy="2597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448" y="1006856"/>
            <a:ext cx="7079615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95"/>
              </a:lnSpc>
              <a:spcBef>
                <a:spcPts val="1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Pembekurtun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çiçeklerde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verdiği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zarar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çok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daha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belirgindir.</a:t>
            </a:r>
            <a:endParaRPr sz="2000">
              <a:latin typeface="Arial"/>
              <a:cs typeface="Arial"/>
            </a:endParaRPr>
          </a:p>
          <a:p>
            <a:pPr marR="62230" algn="ctr">
              <a:lnSpc>
                <a:spcPts val="2395"/>
              </a:lnSpc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İçinde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zararlı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olan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çiçek açılmaz rozet şeklini</a:t>
            </a:r>
            <a:r>
              <a:rPr sz="2000" b="1" spc="-1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alır.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5650" y="2060575"/>
            <a:ext cx="7634605" cy="4406900"/>
            <a:chOff x="755650" y="2060575"/>
            <a:chExt cx="7634605" cy="4406900"/>
          </a:xfrm>
        </p:grpSpPr>
        <p:sp>
          <p:nvSpPr>
            <p:cNvPr id="4" name="object 4"/>
            <p:cNvSpPr/>
            <p:nvPr/>
          </p:nvSpPr>
          <p:spPr>
            <a:xfrm>
              <a:off x="755650" y="2060575"/>
              <a:ext cx="3889375" cy="4406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76825" y="2060575"/>
              <a:ext cx="3313176" cy="4406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7107" y="501142"/>
            <a:ext cx="4491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SIRTA </a:t>
            </a:r>
            <a:r>
              <a:rPr spc="-10" dirty="0"/>
              <a:t>EKİMİN</a:t>
            </a:r>
            <a:r>
              <a:rPr spc="-55" dirty="0"/>
              <a:t> FAYDALARI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196695"/>
            <a:ext cx="8712835" cy="25895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Erken ekim imkan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sağlar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Fide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kök çürüklüğü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hastalığı daha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az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görülür</a:t>
            </a:r>
            <a:endParaRPr sz="2000">
              <a:latin typeface="Arial"/>
              <a:cs typeface="Arial"/>
            </a:endParaRPr>
          </a:p>
          <a:p>
            <a:pPr marL="12700" marR="2178050">
              <a:lnSpc>
                <a:spcPct val="141700"/>
              </a:lnSpc>
              <a:spcBef>
                <a:spcPts val="39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Ekim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derinliğinin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ayarlanmasında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daha başarılı</a:t>
            </a:r>
            <a:r>
              <a:rPr sz="2000" b="1" spc="-1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olunur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Sulama için karık açmada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kolaylık</a:t>
            </a: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sağlamakta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Ekim sonrası çimlenme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daha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kolaydır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7640955" algn="l"/>
              </a:tabLst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Ekim sonrası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yağışlar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nedeniyle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oluşan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kaymak</a:t>
            </a:r>
            <a:r>
              <a:rPr sz="2000" b="1" spc="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tabakası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daha	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ince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olur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00401" y="3933825"/>
            <a:ext cx="3706749" cy="267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4406900"/>
            <a:ext cx="8586724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597" y="1233296"/>
            <a:ext cx="8826500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416050" marR="5080" indent="-1403985">
              <a:lnSpc>
                <a:spcPts val="1920"/>
              </a:lnSpc>
              <a:spcBef>
                <a:spcPts val="56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İki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çiğidin içini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yiyerek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ikisini birleştirir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bu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şekilde ikiz çiğit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oluşumuna  neden olarak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lif kalitesinin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düşmesine neden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olur.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0626" y="2133600"/>
            <a:ext cx="4337050" cy="1844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3790" y="4056126"/>
            <a:ext cx="2879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A40020"/>
                </a:solidFill>
                <a:latin typeface="Arial"/>
                <a:cs typeface="Arial"/>
              </a:rPr>
              <a:t>Zarar </a:t>
            </a:r>
            <a:r>
              <a:rPr sz="1600" b="1" spc="-90" dirty="0">
                <a:solidFill>
                  <a:srgbClr val="A40020"/>
                </a:solidFill>
                <a:latin typeface="Arial"/>
                <a:cs typeface="Arial"/>
              </a:rPr>
              <a:t>sonucu </a:t>
            </a:r>
            <a:r>
              <a:rPr sz="1600" b="1" spc="-75" dirty="0">
                <a:solidFill>
                  <a:srgbClr val="A40020"/>
                </a:solidFill>
                <a:latin typeface="Arial"/>
                <a:cs typeface="Arial"/>
              </a:rPr>
              <a:t>oluşan </a:t>
            </a:r>
            <a:r>
              <a:rPr sz="1600" b="1" spc="-65" dirty="0">
                <a:solidFill>
                  <a:srgbClr val="A40020"/>
                </a:solidFill>
                <a:latin typeface="Arial"/>
                <a:cs typeface="Arial"/>
              </a:rPr>
              <a:t>ikiz</a:t>
            </a:r>
            <a:r>
              <a:rPr sz="1600" b="1" spc="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spc="-75" dirty="0">
                <a:solidFill>
                  <a:srgbClr val="A40020"/>
                </a:solidFill>
                <a:latin typeface="Arial"/>
                <a:cs typeface="Arial"/>
              </a:rPr>
              <a:t>çiğitler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4037838"/>
            <a:ext cx="2894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A40020"/>
                </a:solidFill>
                <a:latin typeface="Arial"/>
                <a:cs typeface="Arial"/>
              </a:rPr>
              <a:t>Delinte </a:t>
            </a:r>
            <a:r>
              <a:rPr sz="1600" b="1" spc="-75" dirty="0">
                <a:solidFill>
                  <a:srgbClr val="A40020"/>
                </a:solidFill>
                <a:latin typeface="Arial"/>
                <a:cs typeface="Arial"/>
              </a:rPr>
              <a:t>edilmiş </a:t>
            </a:r>
            <a:r>
              <a:rPr sz="1600" b="1" spc="-55" dirty="0">
                <a:solidFill>
                  <a:srgbClr val="A40020"/>
                </a:solidFill>
                <a:latin typeface="Arial"/>
                <a:cs typeface="Arial"/>
              </a:rPr>
              <a:t>sağlıklı</a:t>
            </a:r>
            <a:r>
              <a:rPr sz="1600" b="1" spc="4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A40020"/>
                </a:solidFill>
                <a:latin typeface="Arial"/>
                <a:cs typeface="Arial"/>
              </a:rPr>
              <a:t>tohumlar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825" y="2133600"/>
            <a:ext cx="4033774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85871" y="646303"/>
            <a:ext cx="273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İKİZ </a:t>
            </a:r>
            <a:r>
              <a:rPr sz="2400" spc="-5" dirty="0"/>
              <a:t>ÇİĞİT</a:t>
            </a:r>
            <a:r>
              <a:rPr sz="2400" spc="-95" dirty="0"/>
              <a:t> </a:t>
            </a:r>
            <a:r>
              <a:rPr sz="2400" spc="-5" dirty="0"/>
              <a:t>ZARARI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130298" y="6270142"/>
            <a:ext cx="4922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A40020"/>
                </a:solidFill>
                <a:latin typeface="Arial"/>
                <a:cs typeface="Arial"/>
              </a:rPr>
              <a:t>Delintasyon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sonrası pembekurtlu pamuk</a:t>
            </a:r>
            <a:r>
              <a:rPr sz="1600" b="1" spc="7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tohumları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6602" y="1219276"/>
            <a:ext cx="3049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MÜCA</a:t>
            </a:r>
            <a:r>
              <a:rPr sz="3600" spc="5" dirty="0"/>
              <a:t>D</a:t>
            </a:r>
            <a:r>
              <a:rPr sz="3600" dirty="0"/>
              <a:t>ELE</a:t>
            </a:r>
            <a:r>
              <a:rPr sz="3600" spc="-15" dirty="0"/>
              <a:t>S</a:t>
            </a:r>
            <a:r>
              <a:rPr sz="3600" dirty="0"/>
              <a:t>İ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2158111"/>
            <a:ext cx="8665210" cy="276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0" marR="10287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Pembekurt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mücadelesinde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insektisit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kullanımı, zararlı devamlı  kapalı ortamlarda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beslendiği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için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istenilen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neticeyi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verememektedir. 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Bu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zararlı ile mücadelede en etkin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yol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kültürel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yasal</a:t>
            </a:r>
            <a:r>
              <a:rPr sz="2000" b="1" spc="-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önlemlerdir.</a:t>
            </a:r>
            <a:endParaRPr sz="2000">
              <a:latin typeface="Arial"/>
              <a:cs typeface="Arial"/>
            </a:endParaRPr>
          </a:p>
          <a:p>
            <a:pPr marL="321310" algn="ctr">
              <a:lnSpc>
                <a:spcPts val="2390"/>
              </a:lnSpc>
              <a:spcBef>
                <a:spcPts val="10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Bunlar;</a:t>
            </a:r>
            <a:endParaRPr sz="2000">
              <a:latin typeface="Arial"/>
              <a:cs typeface="Arial"/>
            </a:endParaRPr>
          </a:p>
          <a:p>
            <a:pPr marL="314325" algn="ctr">
              <a:lnSpc>
                <a:spcPts val="2390"/>
              </a:lnSpc>
            </a:pP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Sertifikalı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delinte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(çıplak) </a:t>
            </a:r>
            <a:r>
              <a:rPr sz="2000" b="1" spc="-105" dirty="0">
                <a:solidFill>
                  <a:srgbClr val="336600"/>
                </a:solidFill>
                <a:latin typeface="Arial"/>
                <a:cs typeface="Arial"/>
              </a:rPr>
              <a:t>tohum</a:t>
            </a:r>
            <a:r>
              <a:rPr sz="2000" b="1" spc="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336600"/>
                </a:solidFill>
                <a:latin typeface="Arial"/>
                <a:cs typeface="Arial"/>
              </a:rPr>
              <a:t>kullanmak,</a:t>
            </a:r>
            <a:endParaRPr sz="2000">
              <a:latin typeface="Arial"/>
              <a:cs typeface="Arial"/>
            </a:endParaRPr>
          </a:p>
          <a:p>
            <a:pPr marL="1094740" marR="668655" indent="-1082675">
              <a:lnSpc>
                <a:spcPct val="100000"/>
              </a:lnSpc>
            </a:pPr>
            <a:r>
              <a:rPr sz="2000" b="1" spc="-50" dirty="0">
                <a:solidFill>
                  <a:srgbClr val="336600"/>
                </a:solidFill>
                <a:latin typeface="Arial"/>
                <a:cs typeface="Arial"/>
              </a:rPr>
              <a:t>Hasattan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sonra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tarladaki saplar </a:t>
            </a:r>
            <a:r>
              <a:rPr sz="2000" b="1" spc="-70" dirty="0">
                <a:solidFill>
                  <a:srgbClr val="336600"/>
                </a:solidFill>
                <a:latin typeface="Arial"/>
                <a:cs typeface="Arial"/>
              </a:rPr>
              <a:t>sapkeserle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kesilerek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derin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sürülmelidir,  </a:t>
            </a:r>
            <a:r>
              <a:rPr sz="2000" b="1" spc="5" dirty="0">
                <a:solidFill>
                  <a:srgbClr val="336600"/>
                </a:solidFill>
                <a:latin typeface="Arial"/>
                <a:cs typeface="Arial"/>
              </a:rPr>
              <a:t>6968 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sayılı </a:t>
            </a:r>
            <a:r>
              <a:rPr sz="2000" b="1" spc="-114" dirty="0">
                <a:solidFill>
                  <a:srgbClr val="336600"/>
                </a:solidFill>
                <a:latin typeface="Arial"/>
                <a:cs typeface="Arial"/>
              </a:rPr>
              <a:t>“pamukta </a:t>
            </a:r>
            <a:r>
              <a:rPr sz="2000" b="1" spc="-85" dirty="0">
                <a:solidFill>
                  <a:srgbClr val="336600"/>
                </a:solidFill>
                <a:latin typeface="Arial"/>
                <a:cs typeface="Arial"/>
              </a:rPr>
              <a:t>pembekurt 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Yönetmeliği”ne</a:t>
            </a:r>
            <a:r>
              <a:rPr sz="2000" b="1" spc="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uyulmalıdır.</a:t>
            </a:r>
            <a:endParaRPr sz="2000">
              <a:latin typeface="Arial"/>
              <a:cs typeface="Arial"/>
            </a:endParaRPr>
          </a:p>
          <a:p>
            <a:pPr marL="318135" algn="ctr">
              <a:lnSpc>
                <a:spcPts val="2390"/>
              </a:lnSpc>
              <a:spcBef>
                <a:spcPts val="30"/>
              </a:spcBef>
            </a:pP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Vejetasyon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periyodu kısa, erken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hasada gelen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çeşitler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kullanılmalıdır.</a:t>
            </a:r>
            <a:endParaRPr sz="2000">
              <a:latin typeface="Arial"/>
              <a:cs typeface="Arial"/>
            </a:endParaRPr>
          </a:p>
          <a:p>
            <a:pPr marL="319405" algn="ctr">
              <a:lnSpc>
                <a:spcPts val="2390"/>
              </a:lnSpc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Şaşırtma tekniği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uygulamaktır.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13" y="2462860"/>
            <a:ext cx="50965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DELİNTASYON</a:t>
            </a:r>
            <a:r>
              <a:rPr sz="3600" spc="-75" dirty="0"/>
              <a:t> </a:t>
            </a:r>
            <a:r>
              <a:rPr sz="3600" spc="-5" dirty="0"/>
              <a:t>NEDİR?</a:t>
            </a:r>
            <a:endParaRPr sz="36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2281174"/>
            <a:ext cx="8312150" cy="3373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Delinte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edilmiş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tohum daha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erken</a:t>
            </a:r>
            <a:r>
              <a:rPr sz="2000" b="1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çimlenir.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Delinte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edilmiş tohumlarda çimlenme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oranı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yüksektir.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Delinte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edilmiş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tohumlar kimyasallarla kaplandığı için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birçok  hastalık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zararlılardan korunmuş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olacaktır. Ayrıca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yine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dekara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az 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miktarda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delinte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tohum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kullanıldığı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için kullanılacak ilaç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miktarıda 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buna bağlı olarak az</a:t>
            </a:r>
            <a:r>
              <a:rPr sz="2000" b="1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olacaktır.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Delinte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pamuk tohumunun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bir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yerden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başka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bir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yere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taşınması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ve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depolanması,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havlı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tohuma göre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daima kolay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ekonomiktir.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1094" rIns="0" bIns="0" rtlCol="0">
            <a:spAutoFit/>
          </a:bodyPr>
          <a:lstStyle/>
          <a:p>
            <a:pPr marL="1769110" marR="5080" indent="-3371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ASİTLE DELİNTE </a:t>
            </a:r>
            <a:r>
              <a:rPr spc="-5" dirty="0"/>
              <a:t>EDİLMİŞ </a:t>
            </a:r>
            <a:r>
              <a:rPr spc="-20" dirty="0"/>
              <a:t>TOHUM  </a:t>
            </a:r>
            <a:r>
              <a:rPr spc="-5" dirty="0"/>
              <a:t>KULLANMANIN</a:t>
            </a:r>
            <a:r>
              <a:rPr spc="-60" dirty="0"/>
              <a:t> </a:t>
            </a:r>
            <a:r>
              <a:rPr spc="-65" dirty="0"/>
              <a:t>AVANTAJLARI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716102"/>
            <a:ext cx="7933690" cy="213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014" marR="707390" indent="-3695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ASİTLE DELİNTE </a:t>
            </a:r>
            <a:r>
              <a:rPr spc="-5" dirty="0"/>
              <a:t>EDİLMİŞ </a:t>
            </a:r>
            <a:r>
              <a:rPr spc="-20" dirty="0"/>
              <a:t>TOHUM  </a:t>
            </a:r>
            <a:r>
              <a:rPr spc="-5" dirty="0"/>
              <a:t>KULLANMANIN</a:t>
            </a:r>
            <a:r>
              <a:rPr spc="-60" dirty="0"/>
              <a:t> </a:t>
            </a:r>
            <a:r>
              <a:rPr spc="-65" dirty="0"/>
              <a:t>AVANTAJLARI</a:t>
            </a:r>
          </a:p>
          <a:p>
            <a:pPr marL="12700" marR="5080">
              <a:lnSpc>
                <a:spcPts val="5070"/>
              </a:lnSpc>
              <a:spcBef>
                <a:spcPts val="350"/>
              </a:spcBef>
              <a:tabLst>
                <a:tab pos="5934075" algn="l"/>
              </a:tabLst>
            </a:pPr>
            <a:r>
              <a:rPr sz="2000" dirty="0"/>
              <a:t>Delinte </a:t>
            </a:r>
            <a:r>
              <a:rPr sz="2000" dirty="0">
                <a:solidFill>
                  <a:srgbClr val="336600"/>
                </a:solidFill>
              </a:rPr>
              <a:t>tohumun </a:t>
            </a:r>
            <a:r>
              <a:rPr sz="2000" spc="-5" dirty="0">
                <a:solidFill>
                  <a:srgbClr val="336600"/>
                </a:solidFill>
              </a:rPr>
              <a:t>ekiminde, </a:t>
            </a:r>
            <a:r>
              <a:rPr sz="2000" dirty="0">
                <a:solidFill>
                  <a:srgbClr val="336600"/>
                </a:solidFill>
              </a:rPr>
              <a:t>daha </a:t>
            </a:r>
            <a:r>
              <a:rPr sz="2000" spc="-5" dirty="0">
                <a:solidFill>
                  <a:srgbClr val="336600"/>
                </a:solidFill>
              </a:rPr>
              <a:t>az </a:t>
            </a:r>
            <a:r>
              <a:rPr sz="2000" dirty="0">
                <a:solidFill>
                  <a:srgbClr val="336600"/>
                </a:solidFill>
              </a:rPr>
              <a:t>tohum</a:t>
            </a:r>
            <a:r>
              <a:rPr sz="2000" spc="-40" dirty="0">
                <a:solidFill>
                  <a:srgbClr val="336600"/>
                </a:solidFill>
              </a:rPr>
              <a:t> </a:t>
            </a:r>
            <a:r>
              <a:rPr sz="2000" spc="-15" dirty="0">
                <a:solidFill>
                  <a:srgbClr val="336600"/>
                </a:solidFill>
              </a:rPr>
              <a:t>ve</a:t>
            </a:r>
            <a:r>
              <a:rPr sz="2000" spc="25" dirty="0">
                <a:solidFill>
                  <a:srgbClr val="336600"/>
                </a:solidFill>
              </a:rPr>
              <a:t> </a:t>
            </a:r>
            <a:r>
              <a:rPr sz="2000" spc="-5" dirty="0">
                <a:solidFill>
                  <a:srgbClr val="336600"/>
                </a:solidFill>
              </a:rPr>
              <a:t>az	işçi kullanılır</a:t>
            </a:r>
            <a:r>
              <a:rPr sz="3200" spc="-5" dirty="0">
                <a:solidFill>
                  <a:srgbClr val="336600"/>
                </a:solidFill>
              </a:rPr>
              <a:t>.  </a:t>
            </a:r>
            <a:r>
              <a:rPr sz="2000" dirty="0"/>
              <a:t>Delinte </a:t>
            </a:r>
            <a:r>
              <a:rPr sz="2000" dirty="0">
                <a:solidFill>
                  <a:srgbClr val="336600"/>
                </a:solidFill>
              </a:rPr>
              <a:t>tohum </a:t>
            </a:r>
            <a:r>
              <a:rPr sz="2000" spc="-5" dirty="0">
                <a:solidFill>
                  <a:srgbClr val="336600"/>
                </a:solidFill>
              </a:rPr>
              <a:t>ekim </a:t>
            </a:r>
            <a:r>
              <a:rPr sz="2000" dirty="0">
                <a:solidFill>
                  <a:srgbClr val="336600"/>
                </a:solidFill>
              </a:rPr>
              <a:t>öncesi </a:t>
            </a:r>
            <a:r>
              <a:rPr sz="2000" spc="-5" dirty="0">
                <a:solidFill>
                  <a:srgbClr val="336600"/>
                </a:solidFill>
              </a:rPr>
              <a:t>ıslatılmaz mibzer kovalarına</a:t>
            </a:r>
            <a:r>
              <a:rPr sz="2000" spc="-120" dirty="0">
                <a:solidFill>
                  <a:srgbClr val="336600"/>
                </a:solidFill>
              </a:rPr>
              <a:t> </a:t>
            </a:r>
            <a:r>
              <a:rPr sz="2000" spc="-5" dirty="0">
                <a:solidFill>
                  <a:srgbClr val="336600"/>
                </a:solidFill>
              </a:rPr>
              <a:t>konularak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29590" y="2873451"/>
            <a:ext cx="8169275" cy="2484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doğrudan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ekime</a:t>
            </a:r>
            <a:r>
              <a:rPr sz="2000" b="1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başlanabilir.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4166235" algn="l"/>
              </a:tabLst>
            </a:pP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Vasıfsız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tohumun</a:t>
            </a:r>
            <a:r>
              <a:rPr sz="2000" b="1" spc="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lifleri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içerisinde	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yabancı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ot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tohumları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da (pıtrak, it  üzümü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vb.)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bulunur.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Ekim sırasında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bu tohumlar da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tarlaya</a:t>
            </a:r>
            <a:r>
              <a:rPr sz="2000" b="1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ekilir.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Oysa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havları alındığı için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delinte tohumda hiç ot tohumu</a:t>
            </a:r>
            <a:r>
              <a:rPr sz="2000" b="1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bulunmaz.</a:t>
            </a:r>
            <a:endParaRPr sz="2000">
              <a:latin typeface="Arial"/>
              <a:cs typeface="Arial"/>
            </a:endParaRPr>
          </a:p>
          <a:p>
            <a:pPr marL="12700" marR="38735">
              <a:lnSpc>
                <a:spcPct val="120000"/>
              </a:lnSpc>
              <a:spcBef>
                <a:spcPts val="1410"/>
              </a:spcBef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Delinte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tohumda dekara ekilecek tohum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miktarı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2.0-2.5 kg / 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da’dır.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Havlı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tohumda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ise,bölgelere göre değişmekle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birlikte 4-10</a:t>
            </a:r>
            <a:r>
              <a:rPr sz="2000" b="1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kg/da’dır.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8796" y="2150490"/>
            <a:ext cx="6854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5" dirty="0"/>
              <a:t>PAMUKTA </a:t>
            </a:r>
            <a:r>
              <a:rPr sz="4800" spc="-65" dirty="0"/>
              <a:t>YABANCI</a:t>
            </a:r>
            <a:r>
              <a:rPr sz="4800" spc="-240" dirty="0"/>
              <a:t> </a:t>
            </a:r>
            <a:r>
              <a:rPr sz="4800" dirty="0"/>
              <a:t>OT</a:t>
            </a:r>
            <a:endParaRPr sz="48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123" y="1151382"/>
            <a:ext cx="824674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635" marR="5080" indent="-26555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Pamuk tarlalarında sorun olan otların en önemlileri başta 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topalak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olmak</a:t>
            </a:r>
            <a:r>
              <a:rPr sz="2400" b="1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üzere</a:t>
            </a:r>
            <a:endParaRPr sz="2400">
              <a:latin typeface="Arial"/>
              <a:cs typeface="Arial"/>
            </a:endParaRPr>
          </a:p>
          <a:p>
            <a:pPr marL="3076575" marR="3067050" indent="167640">
              <a:lnSpc>
                <a:spcPct val="100000"/>
              </a:lnSpc>
            </a:pPr>
            <a:r>
              <a:rPr sz="2400" b="1" spc="-10" dirty="0">
                <a:solidFill>
                  <a:srgbClr val="A40020"/>
                </a:solidFill>
                <a:latin typeface="Arial"/>
                <a:cs typeface="Arial"/>
              </a:rPr>
              <a:t>yapışkan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ot,  geliç</a:t>
            </a:r>
            <a:r>
              <a:rPr sz="2400" b="1" spc="-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A40020"/>
                </a:solidFill>
                <a:latin typeface="Arial"/>
                <a:cs typeface="Arial"/>
              </a:rPr>
              <a:t>(kanyaş),</a:t>
            </a:r>
            <a:endParaRPr sz="2400">
              <a:latin typeface="Arial"/>
              <a:cs typeface="Arial"/>
            </a:endParaRPr>
          </a:p>
          <a:p>
            <a:pPr marL="3539490" marR="3528695" algn="ctr">
              <a:lnSpc>
                <a:spcPct val="100000"/>
              </a:lnSpc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darıcan, 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sirken,</a:t>
            </a:r>
            <a:endParaRPr sz="2400">
              <a:latin typeface="Arial"/>
              <a:cs typeface="Arial"/>
            </a:endParaRPr>
          </a:p>
          <a:p>
            <a:pPr marL="3082290" marR="3073400" indent="-635" algn="ctr">
              <a:lnSpc>
                <a:spcPct val="100000"/>
              </a:lnSpc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horoz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ibiği, 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köpek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üzümü,  domuz</a:t>
            </a:r>
            <a:r>
              <a:rPr sz="2400" b="1" spc="-9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pıtrağı,  semiz</a:t>
            </a:r>
            <a:r>
              <a:rPr sz="2400" b="1" spc="-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otu</a:t>
            </a:r>
            <a:endParaRPr sz="2400">
              <a:latin typeface="Arial"/>
              <a:cs typeface="Arial"/>
            </a:endParaRPr>
          </a:p>
          <a:p>
            <a:pPr marL="3218180" marR="3209290" indent="737235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A40020"/>
                </a:solidFill>
                <a:latin typeface="Arial"/>
                <a:cs typeface="Arial"/>
              </a:rPr>
              <a:t>ve 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çatal</a:t>
            </a:r>
            <a:r>
              <a:rPr sz="2400" b="1" spc="-9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A40020"/>
                </a:solidFill>
                <a:latin typeface="Arial"/>
                <a:cs typeface="Arial"/>
              </a:rPr>
              <a:t>otudur.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006856"/>
            <a:ext cx="788860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marR="21082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336600"/>
                </a:solidFill>
              </a:rPr>
              <a:t>Özellikle </a:t>
            </a:r>
            <a:r>
              <a:rPr sz="2000" dirty="0">
                <a:solidFill>
                  <a:srgbClr val="336600"/>
                </a:solidFill>
              </a:rPr>
              <a:t>topalağın </a:t>
            </a:r>
            <a:r>
              <a:rPr sz="2000" spc="-5" dirty="0">
                <a:solidFill>
                  <a:srgbClr val="336600"/>
                </a:solidFill>
              </a:rPr>
              <a:t>sorun </a:t>
            </a:r>
            <a:r>
              <a:rPr sz="2000" dirty="0">
                <a:solidFill>
                  <a:srgbClr val="336600"/>
                </a:solidFill>
              </a:rPr>
              <a:t>olduğu </a:t>
            </a:r>
            <a:r>
              <a:rPr sz="2000" spc="-5" dirty="0">
                <a:solidFill>
                  <a:srgbClr val="336600"/>
                </a:solidFill>
              </a:rPr>
              <a:t>tarlalarda kullanılacak </a:t>
            </a:r>
            <a:r>
              <a:rPr sz="2000" dirty="0">
                <a:solidFill>
                  <a:srgbClr val="336600"/>
                </a:solidFill>
              </a:rPr>
              <a:t>ilaçlar  ekimden önce toprağın </a:t>
            </a:r>
            <a:r>
              <a:rPr sz="2000" spc="-10" dirty="0">
                <a:solidFill>
                  <a:srgbClr val="336600"/>
                </a:solidFill>
              </a:rPr>
              <a:t>5-7.5 </a:t>
            </a:r>
            <a:r>
              <a:rPr sz="2000" dirty="0">
                <a:solidFill>
                  <a:srgbClr val="336600"/>
                </a:solidFill>
              </a:rPr>
              <a:t>cm </a:t>
            </a:r>
            <a:r>
              <a:rPr sz="2000" spc="-5" dirty="0">
                <a:solidFill>
                  <a:srgbClr val="336600"/>
                </a:solidFill>
              </a:rPr>
              <a:t>derinliğine</a:t>
            </a:r>
            <a:r>
              <a:rPr sz="2000" spc="-90" dirty="0">
                <a:solidFill>
                  <a:srgbClr val="336600"/>
                </a:solidFill>
              </a:rPr>
              <a:t> </a:t>
            </a:r>
            <a:r>
              <a:rPr sz="2000" spc="-15" dirty="0">
                <a:solidFill>
                  <a:srgbClr val="336600"/>
                </a:solidFill>
              </a:rPr>
              <a:t>karıştırılır.</a:t>
            </a:r>
            <a:endParaRPr sz="2000"/>
          </a:p>
          <a:p>
            <a:pPr algn="ctr">
              <a:lnSpc>
                <a:spcPct val="100000"/>
              </a:lnSpc>
            </a:pPr>
            <a:r>
              <a:rPr sz="2000" spc="5" dirty="0">
                <a:solidFill>
                  <a:srgbClr val="336600"/>
                </a:solidFill>
              </a:rPr>
              <a:t>Bu </a:t>
            </a:r>
            <a:r>
              <a:rPr sz="2000" spc="-5" dirty="0">
                <a:solidFill>
                  <a:srgbClr val="336600"/>
                </a:solidFill>
              </a:rPr>
              <a:t>uygulamada tarlanın </a:t>
            </a:r>
            <a:r>
              <a:rPr sz="2000" spc="-15" dirty="0">
                <a:solidFill>
                  <a:srgbClr val="336600"/>
                </a:solidFill>
              </a:rPr>
              <a:t>iyi </a:t>
            </a:r>
            <a:r>
              <a:rPr sz="2000" spc="-5" dirty="0">
                <a:solidFill>
                  <a:srgbClr val="336600"/>
                </a:solidFill>
              </a:rPr>
              <a:t>hazırlanmış </a:t>
            </a:r>
            <a:r>
              <a:rPr sz="2000" spc="-15" dirty="0">
                <a:solidFill>
                  <a:srgbClr val="336600"/>
                </a:solidFill>
              </a:rPr>
              <a:t>ve </a:t>
            </a:r>
            <a:r>
              <a:rPr sz="2000" spc="-5" dirty="0">
                <a:solidFill>
                  <a:srgbClr val="336600"/>
                </a:solidFill>
              </a:rPr>
              <a:t>tavında </a:t>
            </a:r>
            <a:r>
              <a:rPr sz="2000" dirty="0">
                <a:solidFill>
                  <a:srgbClr val="336600"/>
                </a:solidFill>
              </a:rPr>
              <a:t>olması</a:t>
            </a:r>
            <a:r>
              <a:rPr sz="2000" spc="85" dirty="0">
                <a:solidFill>
                  <a:srgbClr val="336600"/>
                </a:solidFill>
              </a:rPr>
              <a:t> </a:t>
            </a:r>
            <a:r>
              <a:rPr sz="2000" spc="-15" dirty="0">
                <a:solidFill>
                  <a:srgbClr val="336600"/>
                </a:solidFill>
              </a:rPr>
              <a:t>gerekir.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050442" y="5255717"/>
            <a:ext cx="29584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Topalak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üreme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organları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7409" y="6194247"/>
            <a:ext cx="873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rgbClr val="336600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336600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33660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336600"/>
                </a:solidFill>
                <a:latin typeface="Arial"/>
                <a:cs typeface="Arial"/>
              </a:rPr>
              <a:t>al</a:t>
            </a:r>
            <a:r>
              <a:rPr sz="1800" b="1" spc="-15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336600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650" y="2708148"/>
            <a:ext cx="3600450" cy="2471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8301" y="2565400"/>
            <a:ext cx="2740025" cy="354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223" y="1799082"/>
            <a:ext cx="81718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336600"/>
                </a:solidFill>
              </a:rPr>
              <a:t>Sirken, tarla sarmaşığı, </a:t>
            </a:r>
            <a:r>
              <a:rPr sz="2000" dirty="0">
                <a:solidFill>
                  <a:srgbClr val="336600"/>
                </a:solidFill>
              </a:rPr>
              <a:t>domuz pıtrağı, </a:t>
            </a:r>
            <a:r>
              <a:rPr sz="2000" spc="-5" dirty="0">
                <a:solidFill>
                  <a:srgbClr val="336600"/>
                </a:solidFill>
              </a:rPr>
              <a:t>semiz </a:t>
            </a:r>
            <a:r>
              <a:rPr sz="2000" dirty="0">
                <a:solidFill>
                  <a:srgbClr val="336600"/>
                </a:solidFill>
              </a:rPr>
              <a:t>otu, darıcan gibi</a:t>
            </a:r>
            <a:r>
              <a:rPr sz="2000" spc="-175" dirty="0">
                <a:solidFill>
                  <a:srgbClr val="336600"/>
                </a:solidFill>
              </a:rPr>
              <a:t> </a:t>
            </a:r>
            <a:r>
              <a:rPr sz="2000" dirty="0">
                <a:solidFill>
                  <a:srgbClr val="336600"/>
                </a:solidFill>
              </a:rPr>
              <a:t>otlara  </a:t>
            </a:r>
            <a:r>
              <a:rPr sz="2000" spc="-5" dirty="0">
                <a:solidFill>
                  <a:srgbClr val="336600"/>
                </a:solidFill>
              </a:rPr>
              <a:t>karşı </a:t>
            </a:r>
            <a:r>
              <a:rPr sz="2000" spc="-10" dirty="0">
                <a:solidFill>
                  <a:srgbClr val="336600"/>
                </a:solidFill>
              </a:rPr>
              <a:t>piyasada </a:t>
            </a:r>
            <a:r>
              <a:rPr sz="2000" spc="-5" dirty="0">
                <a:solidFill>
                  <a:srgbClr val="336600"/>
                </a:solidFill>
              </a:rPr>
              <a:t>çeşitli </a:t>
            </a:r>
            <a:r>
              <a:rPr sz="2000" dirty="0">
                <a:solidFill>
                  <a:srgbClr val="336600"/>
                </a:solidFill>
              </a:rPr>
              <a:t>ticari </a:t>
            </a:r>
            <a:r>
              <a:rPr sz="2000" spc="-5" dirty="0">
                <a:solidFill>
                  <a:srgbClr val="336600"/>
                </a:solidFill>
              </a:rPr>
              <a:t>isimlerle satılmakta olan </a:t>
            </a:r>
            <a:r>
              <a:rPr sz="2000" spc="-10" dirty="0">
                <a:solidFill>
                  <a:srgbClr val="336600"/>
                </a:solidFill>
              </a:rPr>
              <a:t>Trifluralin  </a:t>
            </a:r>
            <a:r>
              <a:rPr sz="2000" spc="-15" dirty="0">
                <a:solidFill>
                  <a:srgbClr val="336600"/>
                </a:solidFill>
              </a:rPr>
              <a:t>kullanılır.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07568" y="3018536"/>
            <a:ext cx="80035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5"/>
              </a:spcBef>
              <a:tabLst>
                <a:tab pos="1417955" algn="l"/>
              </a:tabLst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Trifluralin	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ekimden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önce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kullanılır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ilaçlamadan sonra </a:t>
            </a:r>
            <a:r>
              <a:rPr sz="2000" b="1" spc="5" dirty="0">
                <a:solidFill>
                  <a:srgbClr val="336600"/>
                </a:solidFill>
                <a:latin typeface="Arial"/>
                <a:cs typeface="Arial"/>
              </a:rPr>
              <a:t>6-8</a:t>
            </a:r>
            <a:r>
              <a:rPr sz="2000" b="1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saat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içinde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diskaro ile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toprağın 5-6 cm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derinliğine karıştırılması</a:t>
            </a:r>
            <a:r>
              <a:rPr sz="2000" b="1" spc="-1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gerekir.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3305" y="250952"/>
            <a:ext cx="1561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Domuz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Pıtrağı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376301"/>
            <a:ext cx="8532749" cy="622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59148" y="5762345"/>
            <a:ext cx="156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Domuz</a:t>
            </a:r>
            <a:r>
              <a:rPr sz="1800" b="1" spc="-7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Pıtrağı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7360" y="501523"/>
            <a:ext cx="350392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PATLATMA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Dip Kazan</a:t>
            </a:r>
            <a:r>
              <a:rPr spc="-70" dirty="0"/>
              <a:t> </a:t>
            </a:r>
            <a:r>
              <a:rPr spc="-5" dirty="0"/>
              <a:t>Çekilmesi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8511" y="1654556"/>
            <a:ext cx="1811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7265" algn="l"/>
              </a:tabLst>
            </a:pPr>
            <a:r>
              <a:rPr sz="2000" b="1" spc="-35" dirty="0">
                <a:solidFill>
                  <a:srgbClr val="3366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ı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lar	pamuk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9285" y="1959305"/>
            <a:ext cx="12122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arazilerde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3873" y="1654556"/>
            <a:ext cx="8597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arı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ı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‘</a:t>
            </a:r>
            <a:r>
              <a:rPr sz="2000" b="1" spc="-15" dirty="0">
                <a:solidFill>
                  <a:srgbClr val="A4002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9763" y="2264410"/>
            <a:ext cx="2182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3095" algn="l"/>
                <a:tab pos="1704339" algn="l"/>
              </a:tabLst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ı	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eri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en	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1365" y="2264410"/>
            <a:ext cx="350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bi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17" y="1654556"/>
            <a:ext cx="89979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Uzun  </a:t>
            </a:r>
            <a:r>
              <a:rPr sz="2000" b="1" spc="-25" dirty="0">
                <a:solidFill>
                  <a:srgbClr val="336600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ap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ı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lan  </a:t>
            </a:r>
            <a:r>
              <a:rPr sz="2000" b="1" spc="-145" dirty="0">
                <a:solidFill>
                  <a:srgbClr val="A4002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abanı’ 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tabaka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3938" y="2569210"/>
            <a:ext cx="1661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oluşmaktadır.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8802" y="2569210"/>
            <a:ext cx="1054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Ö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z</a:t>
            </a:r>
            <a:r>
              <a:rPr sz="2000" b="1" spc="5" dirty="0">
                <a:solidFill>
                  <a:srgbClr val="3366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l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217" y="2874010"/>
            <a:ext cx="3875404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ağır bünyeli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topraklarda daha  önemli olan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bu sert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tabakanın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kırılması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gerekmektedir.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Ayrıca,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patlatma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işlemi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standart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toprak 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hazırlığına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ek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olarak 2-3</a:t>
            </a:r>
            <a:r>
              <a:rPr sz="2000" b="1" spc="4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yılda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17" y="4398390"/>
            <a:ext cx="2401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5025" algn="l"/>
              </a:tabLst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bir	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uygulanması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217" y="4398390"/>
            <a:ext cx="387604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ere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714500" algn="l"/>
                <a:tab pos="2792095" algn="l"/>
              </a:tabLst>
            </a:pP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iş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em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l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rde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n	b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d</a:t>
            </a:r>
            <a:r>
              <a:rPr sz="2000" b="1" spc="-20" dirty="0">
                <a:solidFill>
                  <a:srgbClr val="336600"/>
                </a:solidFill>
                <a:latin typeface="Arial"/>
                <a:cs typeface="Arial"/>
              </a:rPr>
              <a:t>i</a:t>
            </a:r>
            <a:r>
              <a:rPr sz="2000" b="1" spc="-110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.	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at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at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217" y="5008245"/>
            <a:ext cx="38741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işlemi toprağın oldukça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kuru  olduğu dönemde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yani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erken  </a:t>
            </a:r>
            <a:r>
              <a:rPr sz="2000" b="1" dirty="0">
                <a:solidFill>
                  <a:srgbClr val="336600"/>
                </a:solidFill>
                <a:latin typeface="Arial"/>
                <a:cs typeface="Arial"/>
              </a:rPr>
              <a:t>sonbaharda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 yapılmalıdır.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87900" y="1557337"/>
            <a:ext cx="3505200" cy="446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430212"/>
            <a:ext cx="8624824" cy="622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59148" y="5833668"/>
            <a:ext cx="1551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Köpek</a:t>
            </a:r>
            <a:r>
              <a:rPr sz="18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Üzümü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137" y="228600"/>
            <a:ext cx="8754110" cy="6388100"/>
            <a:chOff x="211137" y="228600"/>
            <a:chExt cx="8754110" cy="63881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6325" cy="14272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6851" y="859408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423" y="0"/>
                  </a:moveTo>
                  <a:lnTo>
                    <a:pt x="2870073" y="0"/>
                  </a:lnTo>
                  <a:lnTo>
                    <a:pt x="2748915" y="20192"/>
                  </a:lnTo>
                  <a:lnTo>
                    <a:pt x="2625598" y="42417"/>
                  </a:lnTo>
                  <a:lnTo>
                    <a:pt x="2500122" y="67055"/>
                  </a:lnTo>
                  <a:lnTo>
                    <a:pt x="2370454" y="91566"/>
                  </a:lnTo>
                  <a:lnTo>
                    <a:pt x="2238629" y="120523"/>
                  </a:lnTo>
                  <a:lnTo>
                    <a:pt x="2102612" y="149605"/>
                  </a:lnTo>
                  <a:lnTo>
                    <a:pt x="1964435" y="183133"/>
                  </a:lnTo>
                  <a:lnTo>
                    <a:pt x="1821942" y="216535"/>
                  </a:lnTo>
                  <a:lnTo>
                    <a:pt x="1564767" y="281304"/>
                  </a:lnTo>
                  <a:lnTo>
                    <a:pt x="1313815" y="339343"/>
                  </a:lnTo>
                  <a:lnTo>
                    <a:pt x="1073657" y="392938"/>
                  </a:lnTo>
                  <a:lnTo>
                    <a:pt x="841882" y="444245"/>
                  </a:lnTo>
                  <a:lnTo>
                    <a:pt x="620776" y="488823"/>
                  </a:lnTo>
                  <a:lnTo>
                    <a:pt x="406019" y="529081"/>
                  </a:lnTo>
                  <a:lnTo>
                    <a:pt x="199898" y="567054"/>
                  </a:lnTo>
                  <a:lnTo>
                    <a:pt x="0" y="600455"/>
                  </a:lnTo>
                  <a:lnTo>
                    <a:pt x="138175" y="620521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6"/>
                  </a:lnTo>
                  <a:lnTo>
                    <a:pt x="761110" y="689737"/>
                  </a:lnTo>
                  <a:lnTo>
                    <a:pt x="873759" y="698753"/>
                  </a:lnTo>
                  <a:lnTo>
                    <a:pt x="984376" y="705357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7"/>
                  </a:lnTo>
                  <a:lnTo>
                    <a:pt x="1760347" y="698753"/>
                  </a:lnTo>
                  <a:lnTo>
                    <a:pt x="1843151" y="692023"/>
                  </a:lnTo>
                  <a:lnTo>
                    <a:pt x="1926081" y="683132"/>
                  </a:lnTo>
                  <a:lnTo>
                    <a:pt x="2083434" y="660780"/>
                  </a:lnTo>
                  <a:lnTo>
                    <a:pt x="2232279" y="633983"/>
                  </a:lnTo>
                  <a:lnTo>
                    <a:pt x="2372614" y="602741"/>
                  </a:lnTo>
                  <a:lnTo>
                    <a:pt x="2440558" y="584835"/>
                  </a:lnTo>
                  <a:lnTo>
                    <a:pt x="2506472" y="567054"/>
                  </a:lnTo>
                  <a:lnTo>
                    <a:pt x="2634106" y="526795"/>
                  </a:lnTo>
                  <a:lnTo>
                    <a:pt x="2755265" y="482218"/>
                  </a:lnTo>
                  <a:lnTo>
                    <a:pt x="2872231" y="435355"/>
                  </a:lnTo>
                  <a:lnTo>
                    <a:pt x="2876423" y="433069"/>
                  </a:lnTo>
                  <a:lnTo>
                    <a:pt x="2876423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739" y="731138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551" y="0"/>
                  </a:moveTo>
                  <a:lnTo>
                    <a:pt x="684530" y="0"/>
                  </a:lnTo>
                  <a:lnTo>
                    <a:pt x="527304" y="4445"/>
                  </a:lnTo>
                  <a:lnTo>
                    <a:pt x="380619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4"/>
                  </a:lnTo>
                  <a:lnTo>
                    <a:pt x="163703" y="73660"/>
                  </a:lnTo>
                  <a:lnTo>
                    <a:pt x="333756" y="96012"/>
                  </a:lnTo>
                  <a:lnTo>
                    <a:pt x="510286" y="124968"/>
                  </a:lnTo>
                  <a:lnTo>
                    <a:pt x="693038" y="156210"/>
                  </a:lnTo>
                  <a:lnTo>
                    <a:pt x="882269" y="194183"/>
                  </a:lnTo>
                  <a:lnTo>
                    <a:pt x="1077849" y="234314"/>
                  </a:lnTo>
                  <a:lnTo>
                    <a:pt x="1281938" y="279019"/>
                  </a:lnTo>
                  <a:lnTo>
                    <a:pt x="1490345" y="330326"/>
                  </a:lnTo>
                  <a:lnTo>
                    <a:pt x="1866646" y="421894"/>
                  </a:lnTo>
                  <a:lnTo>
                    <a:pt x="2223770" y="502158"/>
                  </a:lnTo>
                  <a:lnTo>
                    <a:pt x="2559685" y="575818"/>
                  </a:lnTo>
                  <a:lnTo>
                    <a:pt x="2723388" y="607060"/>
                  </a:lnTo>
                  <a:lnTo>
                    <a:pt x="2878582" y="638301"/>
                  </a:lnTo>
                  <a:lnTo>
                    <a:pt x="3031617" y="667385"/>
                  </a:lnTo>
                  <a:lnTo>
                    <a:pt x="3180461" y="691896"/>
                  </a:lnTo>
                  <a:lnTo>
                    <a:pt x="3324987" y="716534"/>
                  </a:lnTo>
                  <a:lnTo>
                    <a:pt x="3465322" y="738759"/>
                  </a:lnTo>
                  <a:lnTo>
                    <a:pt x="3601339" y="756665"/>
                  </a:lnTo>
                  <a:lnTo>
                    <a:pt x="3733165" y="774573"/>
                  </a:lnTo>
                  <a:lnTo>
                    <a:pt x="3860800" y="790194"/>
                  </a:lnTo>
                  <a:lnTo>
                    <a:pt x="3986149" y="805814"/>
                  </a:lnTo>
                  <a:lnTo>
                    <a:pt x="4107307" y="816863"/>
                  </a:lnTo>
                  <a:lnTo>
                    <a:pt x="4336923" y="834771"/>
                  </a:lnTo>
                  <a:lnTo>
                    <a:pt x="4447540" y="841501"/>
                  </a:lnTo>
                  <a:lnTo>
                    <a:pt x="4660138" y="850391"/>
                  </a:lnTo>
                  <a:lnTo>
                    <a:pt x="4857877" y="850391"/>
                  </a:lnTo>
                  <a:lnTo>
                    <a:pt x="5044948" y="845947"/>
                  </a:lnTo>
                  <a:lnTo>
                    <a:pt x="5134229" y="841501"/>
                  </a:lnTo>
                  <a:lnTo>
                    <a:pt x="5221351" y="834771"/>
                  </a:lnTo>
                  <a:lnTo>
                    <a:pt x="5306441" y="825881"/>
                  </a:lnTo>
                  <a:lnTo>
                    <a:pt x="5467985" y="807974"/>
                  </a:lnTo>
                  <a:lnTo>
                    <a:pt x="5544566" y="796798"/>
                  </a:lnTo>
                  <a:lnTo>
                    <a:pt x="5423281" y="781176"/>
                  </a:lnTo>
                  <a:lnTo>
                    <a:pt x="5297932" y="765556"/>
                  </a:lnTo>
                  <a:lnTo>
                    <a:pt x="5036439" y="727583"/>
                  </a:lnTo>
                  <a:lnTo>
                    <a:pt x="4760087" y="680720"/>
                  </a:lnTo>
                  <a:lnTo>
                    <a:pt x="4468749" y="629412"/>
                  </a:lnTo>
                  <a:lnTo>
                    <a:pt x="4160519" y="566927"/>
                  </a:lnTo>
                  <a:lnTo>
                    <a:pt x="3835273" y="497713"/>
                  </a:lnTo>
                  <a:lnTo>
                    <a:pt x="3493008" y="417322"/>
                  </a:lnTo>
                  <a:lnTo>
                    <a:pt x="3131566" y="330326"/>
                  </a:lnTo>
                  <a:lnTo>
                    <a:pt x="2989072" y="296799"/>
                  </a:lnTo>
                  <a:lnTo>
                    <a:pt x="2850896" y="263398"/>
                  </a:lnTo>
                  <a:lnTo>
                    <a:pt x="2583053" y="205359"/>
                  </a:lnTo>
                  <a:lnTo>
                    <a:pt x="2453386" y="180721"/>
                  </a:lnTo>
                  <a:lnTo>
                    <a:pt x="2327910" y="156210"/>
                  </a:lnTo>
                  <a:lnTo>
                    <a:pt x="2204593" y="133858"/>
                  </a:lnTo>
                  <a:lnTo>
                    <a:pt x="2083435" y="113791"/>
                  </a:lnTo>
                  <a:lnTo>
                    <a:pt x="1966595" y="96012"/>
                  </a:lnTo>
                  <a:lnTo>
                    <a:pt x="1849627" y="80390"/>
                  </a:lnTo>
                  <a:lnTo>
                    <a:pt x="1628521" y="51308"/>
                  </a:lnTo>
                  <a:lnTo>
                    <a:pt x="1418082" y="31241"/>
                  </a:lnTo>
                  <a:lnTo>
                    <a:pt x="1220343" y="15621"/>
                  </a:lnTo>
                  <a:lnTo>
                    <a:pt x="1031113" y="4445"/>
                  </a:lnTo>
                  <a:lnTo>
                    <a:pt x="852551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163" y="729995"/>
              <a:ext cx="6089015" cy="788035"/>
            </a:xfrm>
            <a:custGeom>
              <a:avLst/>
              <a:gdLst/>
              <a:ahLst/>
              <a:cxnLst/>
              <a:rect l="l" t="t" r="r" b="b"/>
              <a:pathLst>
                <a:path w="6089015" h="788035">
                  <a:moveTo>
                    <a:pt x="0" y="91566"/>
                  </a:moveTo>
                  <a:lnTo>
                    <a:pt x="19176" y="86994"/>
                  </a:lnTo>
                  <a:lnTo>
                    <a:pt x="76581" y="75945"/>
                  </a:lnTo>
                  <a:lnTo>
                    <a:pt x="174370" y="60325"/>
                  </a:lnTo>
                  <a:lnTo>
                    <a:pt x="238125" y="51307"/>
                  </a:lnTo>
                  <a:lnTo>
                    <a:pt x="312547" y="42417"/>
                  </a:lnTo>
                  <a:lnTo>
                    <a:pt x="395478" y="35687"/>
                  </a:lnTo>
                  <a:lnTo>
                    <a:pt x="491109" y="29082"/>
                  </a:lnTo>
                  <a:lnTo>
                    <a:pt x="595249" y="22351"/>
                  </a:lnTo>
                  <a:lnTo>
                    <a:pt x="712215" y="17906"/>
                  </a:lnTo>
                  <a:lnTo>
                    <a:pt x="839724" y="15620"/>
                  </a:lnTo>
                  <a:lnTo>
                    <a:pt x="977900" y="13334"/>
                  </a:lnTo>
                  <a:lnTo>
                    <a:pt x="1126744" y="15620"/>
                  </a:lnTo>
                  <a:lnTo>
                    <a:pt x="1286256" y="20065"/>
                  </a:lnTo>
                  <a:lnTo>
                    <a:pt x="1458467" y="29082"/>
                  </a:lnTo>
                  <a:lnTo>
                    <a:pt x="1641221" y="40131"/>
                  </a:lnTo>
                  <a:lnTo>
                    <a:pt x="1834769" y="58038"/>
                  </a:lnTo>
                  <a:lnTo>
                    <a:pt x="2040889" y="78104"/>
                  </a:lnTo>
                  <a:lnTo>
                    <a:pt x="2259838" y="102615"/>
                  </a:lnTo>
                  <a:lnTo>
                    <a:pt x="2489454" y="131699"/>
                  </a:lnTo>
                  <a:lnTo>
                    <a:pt x="2731897" y="167386"/>
                  </a:lnTo>
                  <a:lnTo>
                    <a:pt x="2984881" y="207644"/>
                  </a:lnTo>
                  <a:lnTo>
                    <a:pt x="3250565" y="254507"/>
                  </a:lnTo>
                  <a:lnTo>
                    <a:pt x="3529076" y="310261"/>
                  </a:lnTo>
                  <a:lnTo>
                    <a:pt x="3820287" y="370586"/>
                  </a:lnTo>
                  <a:lnTo>
                    <a:pt x="4124325" y="437514"/>
                  </a:lnTo>
                  <a:lnTo>
                    <a:pt x="4441063" y="513333"/>
                  </a:lnTo>
                  <a:lnTo>
                    <a:pt x="4770628" y="596011"/>
                  </a:lnTo>
                  <a:lnTo>
                    <a:pt x="5112893" y="687451"/>
                  </a:lnTo>
                  <a:lnTo>
                    <a:pt x="5467985" y="787907"/>
                  </a:lnTo>
                </a:path>
                <a:path w="6089015" h="788035">
                  <a:moveTo>
                    <a:pt x="2780791" y="651763"/>
                  </a:moveTo>
                  <a:lnTo>
                    <a:pt x="2876423" y="624966"/>
                  </a:lnTo>
                  <a:lnTo>
                    <a:pt x="3137916" y="555751"/>
                  </a:lnTo>
                  <a:lnTo>
                    <a:pt x="3318637" y="508888"/>
                  </a:lnTo>
                  <a:lnTo>
                    <a:pt x="3526916" y="457580"/>
                  </a:lnTo>
                  <a:lnTo>
                    <a:pt x="3758691" y="401827"/>
                  </a:lnTo>
                  <a:lnTo>
                    <a:pt x="4007485" y="341502"/>
                  </a:lnTo>
                  <a:lnTo>
                    <a:pt x="4271010" y="283463"/>
                  </a:lnTo>
                  <a:lnTo>
                    <a:pt x="4541012" y="225425"/>
                  </a:lnTo>
                  <a:lnTo>
                    <a:pt x="4817364" y="171830"/>
                  </a:lnTo>
                  <a:lnTo>
                    <a:pt x="5091684" y="120523"/>
                  </a:lnTo>
                  <a:lnTo>
                    <a:pt x="5227701" y="98170"/>
                  </a:lnTo>
                  <a:lnTo>
                    <a:pt x="5359527" y="75945"/>
                  </a:lnTo>
                  <a:lnTo>
                    <a:pt x="5491353" y="58038"/>
                  </a:lnTo>
                  <a:lnTo>
                    <a:pt x="5618861" y="40131"/>
                  </a:lnTo>
                  <a:lnTo>
                    <a:pt x="5744337" y="26796"/>
                  </a:lnTo>
                  <a:lnTo>
                    <a:pt x="5863336" y="15620"/>
                  </a:lnTo>
                  <a:lnTo>
                    <a:pt x="5978144" y="6730"/>
                  </a:lnTo>
                  <a:lnTo>
                    <a:pt x="60887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137" y="430276"/>
              <a:ext cx="8753538" cy="6186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03675" y="5617870"/>
            <a:ext cx="1144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Semiz</a:t>
            </a:r>
            <a:r>
              <a:rPr sz="18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Otu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404876"/>
            <a:ext cx="8856726" cy="6211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45026" y="5760821"/>
            <a:ext cx="1153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Çatal</a:t>
            </a:r>
            <a:r>
              <a:rPr sz="2000" b="1" spc="-1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Otu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387" y="228600"/>
            <a:ext cx="8755380" cy="6440805"/>
            <a:chOff x="179387" y="228600"/>
            <a:chExt cx="8755380" cy="6440805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6325" cy="14272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6851" y="859408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423" y="0"/>
                  </a:moveTo>
                  <a:lnTo>
                    <a:pt x="2870073" y="0"/>
                  </a:lnTo>
                  <a:lnTo>
                    <a:pt x="2748915" y="20192"/>
                  </a:lnTo>
                  <a:lnTo>
                    <a:pt x="2625598" y="42417"/>
                  </a:lnTo>
                  <a:lnTo>
                    <a:pt x="2500122" y="67055"/>
                  </a:lnTo>
                  <a:lnTo>
                    <a:pt x="2370454" y="91566"/>
                  </a:lnTo>
                  <a:lnTo>
                    <a:pt x="2238629" y="120523"/>
                  </a:lnTo>
                  <a:lnTo>
                    <a:pt x="2102612" y="149605"/>
                  </a:lnTo>
                  <a:lnTo>
                    <a:pt x="1964435" y="183133"/>
                  </a:lnTo>
                  <a:lnTo>
                    <a:pt x="1821942" y="216535"/>
                  </a:lnTo>
                  <a:lnTo>
                    <a:pt x="1564767" y="281304"/>
                  </a:lnTo>
                  <a:lnTo>
                    <a:pt x="1313815" y="339343"/>
                  </a:lnTo>
                  <a:lnTo>
                    <a:pt x="1073657" y="392938"/>
                  </a:lnTo>
                  <a:lnTo>
                    <a:pt x="841882" y="444245"/>
                  </a:lnTo>
                  <a:lnTo>
                    <a:pt x="620776" y="488823"/>
                  </a:lnTo>
                  <a:lnTo>
                    <a:pt x="406019" y="529081"/>
                  </a:lnTo>
                  <a:lnTo>
                    <a:pt x="199898" y="567054"/>
                  </a:lnTo>
                  <a:lnTo>
                    <a:pt x="0" y="600455"/>
                  </a:lnTo>
                  <a:lnTo>
                    <a:pt x="138175" y="620521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6"/>
                  </a:lnTo>
                  <a:lnTo>
                    <a:pt x="761110" y="689737"/>
                  </a:lnTo>
                  <a:lnTo>
                    <a:pt x="873759" y="698753"/>
                  </a:lnTo>
                  <a:lnTo>
                    <a:pt x="984376" y="705357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7"/>
                  </a:lnTo>
                  <a:lnTo>
                    <a:pt x="1760347" y="698753"/>
                  </a:lnTo>
                  <a:lnTo>
                    <a:pt x="1843151" y="692023"/>
                  </a:lnTo>
                  <a:lnTo>
                    <a:pt x="1926081" y="683132"/>
                  </a:lnTo>
                  <a:lnTo>
                    <a:pt x="2083434" y="660780"/>
                  </a:lnTo>
                  <a:lnTo>
                    <a:pt x="2232279" y="633983"/>
                  </a:lnTo>
                  <a:lnTo>
                    <a:pt x="2372614" y="602741"/>
                  </a:lnTo>
                  <a:lnTo>
                    <a:pt x="2440558" y="584835"/>
                  </a:lnTo>
                  <a:lnTo>
                    <a:pt x="2506472" y="567054"/>
                  </a:lnTo>
                  <a:lnTo>
                    <a:pt x="2634106" y="526795"/>
                  </a:lnTo>
                  <a:lnTo>
                    <a:pt x="2755265" y="482218"/>
                  </a:lnTo>
                  <a:lnTo>
                    <a:pt x="2872231" y="435355"/>
                  </a:lnTo>
                  <a:lnTo>
                    <a:pt x="2876423" y="433069"/>
                  </a:lnTo>
                  <a:lnTo>
                    <a:pt x="2876423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739" y="731138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551" y="0"/>
                  </a:moveTo>
                  <a:lnTo>
                    <a:pt x="684530" y="0"/>
                  </a:lnTo>
                  <a:lnTo>
                    <a:pt x="527304" y="4445"/>
                  </a:lnTo>
                  <a:lnTo>
                    <a:pt x="380619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4"/>
                  </a:lnTo>
                  <a:lnTo>
                    <a:pt x="163703" y="73660"/>
                  </a:lnTo>
                  <a:lnTo>
                    <a:pt x="333756" y="96012"/>
                  </a:lnTo>
                  <a:lnTo>
                    <a:pt x="510286" y="124968"/>
                  </a:lnTo>
                  <a:lnTo>
                    <a:pt x="693038" y="156210"/>
                  </a:lnTo>
                  <a:lnTo>
                    <a:pt x="882269" y="194183"/>
                  </a:lnTo>
                  <a:lnTo>
                    <a:pt x="1077849" y="234314"/>
                  </a:lnTo>
                  <a:lnTo>
                    <a:pt x="1281938" y="279019"/>
                  </a:lnTo>
                  <a:lnTo>
                    <a:pt x="1490345" y="330326"/>
                  </a:lnTo>
                  <a:lnTo>
                    <a:pt x="1866646" y="421894"/>
                  </a:lnTo>
                  <a:lnTo>
                    <a:pt x="2223770" y="502158"/>
                  </a:lnTo>
                  <a:lnTo>
                    <a:pt x="2559685" y="575818"/>
                  </a:lnTo>
                  <a:lnTo>
                    <a:pt x="2723388" y="607060"/>
                  </a:lnTo>
                  <a:lnTo>
                    <a:pt x="2878582" y="638301"/>
                  </a:lnTo>
                  <a:lnTo>
                    <a:pt x="3031617" y="667385"/>
                  </a:lnTo>
                  <a:lnTo>
                    <a:pt x="3180461" y="691896"/>
                  </a:lnTo>
                  <a:lnTo>
                    <a:pt x="3324987" y="716534"/>
                  </a:lnTo>
                  <a:lnTo>
                    <a:pt x="3465322" y="738759"/>
                  </a:lnTo>
                  <a:lnTo>
                    <a:pt x="3601339" y="756665"/>
                  </a:lnTo>
                  <a:lnTo>
                    <a:pt x="3733165" y="774573"/>
                  </a:lnTo>
                  <a:lnTo>
                    <a:pt x="3860800" y="790194"/>
                  </a:lnTo>
                  <a:lnTo>
                    <a:pt x="3986149" y="805814"/>
                  </a:lnTo>
                  <a:lnTo>
                    <a:pt x="4107307" y="816863"/>
                  </a:lnTo>
                  <a:lnTo>
                    <a:pt x="4336923" y="834771"/>
                  </a:lnTo>
                  <a:lnTo>
                    <a:pt x="4447540" y="841501"/>
                  </a:lnTo>
                  <a:lnTo>
                    <a:pt x="4660138" y="850391"/>
                  </a:lnTo>
                  <a:lnTo>
                    <a:pt x="4857877" y="850391"/>
                  </a:lnTo>
                  <a:lnTo>
                    <a:pt x="5044948" y="845947"/>
                  </a:lnTo>
                  <a:lnTo>
                    <a:pt x="5134229" y="841501"/>
                  </a:lnTo>
                  <a:lnTo>
                    <a:pt x="5221351" y="834771"/>
                  </a:lnTo>
                  <a:lnTo>
                    <a:pt x="5306441" y="825881"/>
                  </a:lnTo>
                  <a:lnTo>
                    <a:pt x="5467985" y="807974"/>
                  </a:lnTo>
                  <a:lnTo>
                    <a:pt x="5544566" y="796798"/>
                  </a:lnTo>
                  <a:lnTo>
                    <a:pt x="5423281" y="781176"/>
                  </a:lnTo>
                  <a:lnTo>
                    <a:pt x="5297932" y="765556"/>
                  </a:lnTo>
                  <a:lnTo>
                    <a:pt x="5036439" y="727583"/>
                  </a:lnTo>
                  <a:lnTo>
                    <a:pt x="4760087" y="680720"/>
                  </a:lnTo>
                  <a:lnTo>
                    <a:pt x="4468749" y="629412"/>
                  </a:lnTo>
                  <a:lnTo>
                    <a:pt x="4160519" y="566927"/>
                  </a:lnTo>
                  <a:lnTo>
                    <a:pt x="3835273" y="497713"/>
                  </a:lnTo>
                  <a:lnTo>
                    <a:pt x="3493008" y="417322"/>
                  </a:lnTo>
                  <a:lnTo>
                    <a:pt x="3131566" y="330326"/>
                  </a:lnTo>
                  <a:lnTo>
                    <a:pt x="2989072" y="296799"/>
                  </a:lnTo>
                  <a:lnTo>
                    <a:pt x="2850896" y="263398"/>
                  </a:lnTo>
                  <a:lnTo>
                    <a:pt x="2583053" y="205359"/>
                  </a:lnTo>
                  <a:lnTo>
                    <a:pt x="2453386" y="180721"/>
                  </a:lnTo>
                  <a:lnTo>
                    <a:pt x="2327910" y="156210"/>
                  </a:lnTo>
                  <a:lnTo>
                    <a:pt x="2204593" y="133858"/>
                  </a:lnTo>
                  <a:lnTo>
                    <a:pt x="2083435" y="113791"/>
                  </a:lnTo>
                  <a:lnTo>
                    <a:pt x="1966595" y="96012"/>
                  </a:lnTo>
                  <a:lnTo>
                    <a:pt x="1849627" y="80390"/>
                  </a:lnTo>
                  <a:lnTo>
                    <a:pt x="1628521" y="51308"/>
                  </a:lnTo>
                  <a:lnTo>
                    <a:pt x="1418082" y="31241"/>
                  </a:lnTo>
                  <a:lnTo>
                    <a:pt x="1220343" y="15621"/>
                  </a:lnTo>
                  <a:lnTo>
                    <a:pt x="1031113" y="4445"/>
                  </a:lnTo>
                  <a:lnTo>
                    <a:pt x="852551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163" y="729995"/>
              <a:ext cx="6089015" cy="788035"/>
            </a:xfrm>
            <a:custGeom>
              <a:avLst/>
              <a:gdLst/>
              <a:ahLst/>
              <a:cxnLst/>
              <a:rect l="l" t="t" r="r" b="b"/>
              <a:pathLst>
                <a:path w="6089015" h="788035">
                  <a:moveTo>
                    <a:pt x="0" y="91566"/>
                  </a:moveTo>
                  <a:lnTo>
                    <a:pt x="19176" y="86994"/>
                  </a:lnTo>
                  <a:lnTo>
                    <a:pt x="76581" y="75945"/>
                  </a:lnTo>
                  <a:lnTo>
                    <a:pt x="174370" y="60325"/>
                  </a:lnTo>
                  <a:lnTo>
                    <a:pt x="238125" y="51307"/>
                  </a:lnTo>
                  <a:lnTo>
                    <a:pt x="312547" y="42417"/>
                  </a:lnTo>
                  <a:lnTo>
                    <a:pt x="395478" y="35687"/>
                  </a:lnTo>
                  <a:lnTo>
                    <a:pt x="491109" y="29082"/>
                  </a:lnTo>
                  <a:lnTo>
                    <a:pt x="595249" y="22351"/>
                  </a:lnTo>
                  <a:lnTo>
                    <a:pt x="712215" y="17906"/>
                  </a:lnTo>
                  <a:lnTo>
                    <a:pt x="839724" y="15620"/>
                  </a:lnTo>
                  <a:lnTo>
                    <a:pt x="977900" y="13334"/>
                  </a:lnTo>
                  <a:lnTo>
                    <a:pt x="1126744" y="15620"/>
                  </a:lnTo>
                  <a:lnTo>
                    <a:pt x="1286256" y="20065"/>
                  </a:lnTo>
                  <a:lnTo>
                    <a:pt x="1458467" y="29082"/>
                  </a:lnTo>
                  <a:lnTo>
                    <a:pt x="1641221" y="40131"/>
                  </a:lnTo>
                  <a:lnTo>
                    <a:pt x="1834769" y="58038"/>
                  </a:lnTo>
                  <a:lnTo>
                    <a:pt x="2040889" y="78104"/>
                  </a:lnTo>
                  <a:lnTo>
                    <a:pt x="2259838" y="102615"/>
                  </a:lnTo>
                  <a:lnTo>
                    <a:pt x="2489454" y="131699"/>
                  </a:lnTo>
                  <a:lnTo>
                    <a:pt x="2731897" y="167386"/>
                  </a:lnTo>
                  <a:lnTo>
                    <a:pt x="2984881" y="207644"/>
                  </a:lnTo>
                  <a:lnTo>
                    <a:pt x="3250565" y="254507"/>
                  </a:lnTo>
                  <a:lnTo>
                    <a:pt x="3529076" y="310261"/>
                  </a:lnTo>
                  <a:lnTo>
                    <a:pt x="3820287" y="370586"/>
                  </a:lnTo>
                  <a:lnTo>
                    <a:pt x="4124325" y="437514"/>
                  </a:lnTo>
                  <a:lnTo>
                    <a:pt x="4441063" y="513333"/>
                  </a:lnTo>
                  <a:lnTo>
                    <a:pt x="4770628" y="596011"/>
                  </a:lnTo>
                  <a:lnTo>
                    <a:pt x="5112893" y="687451"/>
                  </a:lnTo>
                  <a:lnTo>
                    <a:pt x="5467985" y="787907"/>
                  </a:lnTo>
                </a:path>
                <a:path w="6089015" h="788035">
                  <a:moveTo>
                    <a:pt x="2780791" y="651763"/>
                  </a:moveTo>
                  <a:lnTo>
                    <a:pt x="2876423" y="624966"/>
                  </a:lnTo>
                  <a:lnTo>
                    <a:pt x="3137916" y="555751"/>
                  </a:lnTo>
                  <a:lnTo>
                    <a:pt x="3318637" y="508888"/>
                  </a:lnTo>
                  <a:lnTo>
                    <a:pt x="3526916" y="457580"/>
                  </a:lnTo>
                  <a:lnTo>
                    <a:pt x="3758691" y="401827"/>
                  </a:lnTo>
                  <a:lnTo>
                    <a:pt x="4007485" y="341502"/>
                  </a:lnTo>
                  <a:lnTo>
                    <a:pt x="4271010" y="283463"/>
                  </a:lnTo>
                  <a:lnTo>
                    <a:pt x="4541012" y="225425"/>
                  </a:lnTo>
                  <a:lnTo>
                    <a:pt x="4817364" y="171830"/>
                  </a:lnTo>
                  <a:lnTo>
                    <a:pt x="5091684" y="120523"/>
                  </a:lnTo>
                  <a:lnTo>
                    <a:pt x="5227701" y="98170"/>
                  </a:lnTo>
                  <a:lnTo>
                    <a:pt x="5359527" y="75945"/>
                  </a:lnTo>
                  <a:lnTo>
                    <a:pt x="5491353" y="58038"/>
                  </a:lnTo>
                  <a:lnTo>
                    <a:pt x="5618861" y="40131"/>
                  </a:lnTo>
                  <a:lnTo>
                    <a:pt x="5744337" y="26796"/>
                  </a:lnTo>
                  <a:lnTo>
                    <a:pt x="5863336" y="15620"/>
                  </a:lnTo>
                  <a:lnTo>
                    <a:pt x="5978144" y="6730"/>
                  </a:lnTo>
                  <a:lnTo>
                    <a:pt x="60887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9387" y="430212"/>
              <a:ext cx="8755062" cy="6238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19702" y="5689193"/>
            <a:ext cx="13347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A40020"/>
                </a:solidFill>
                <a:latin typeface="Arial"/>
                <a:cs typeface="Arial"/>
              </a:rPr>
              <a:t>Yapışkan</a:t>
            </a:r>
            <a:r>
              <a:rPr sz="1800" b="1" spc="-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1505" y="65023"/>
            <a:ext cx="58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Geliç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275" y="663511"/>
            <a:ext cx="3743325" cy="566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91505" y="65023"/>
            <a:ext cx="58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Geliç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4025" y="765238"/>
            <a:ext cx="4797425" cy="5383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3854" y="5257241"/>
            <a:ext cx="2439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Geliç </a:t>
            </a:r>
            <a:r>
              <a:rPr sz="1800" b="1" spc="-10" dirty="0">
                <a:solidFill>
                  <a:srgbClr val="A40020"/>
                </a:solidFill>
                <a:latin typeface="Arial"/>
                <a:cs typeface="Arial"/>
              </a:rPr>
              <a:t>Üreme</a:t>
            </a:r>
            <a:r>
              <a:rPr sz="1800" b="1" spc="-4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Organları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3291" y="5976924"/>
            <a:ext cx="6470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Gel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ç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137" y="228600"/>
            <a:ext cx="8723630" cy="2781300"/>
            <a:chOff x="211137" y="228600"/>
            <a:chExt cx="8723630" cy="27813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6325" cy="246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6851" y="1824608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423" y="0"/>
                  </a:moveTo>
                  <a:lnTo>
                    <a:pt x="2870073" y="0"/>
                  </a:lnTo>
                  <a:lnTo>
                    <a:pt x="2748915" y="20192"/>
                  </a:lnTo>
                  <a:lnTo>
                    <a:pt x="2625598" y="42417"/>
                  </a:lnTo>
                  <a:lnTo>
                    <a:pt x="2500122" y="67055"/>
                  </a:lnTo>
                  <a:lnTo>
                    <a:pt x="2370454" y="91566"/>
                  </a:lnTo>
                  <a:lnTo>
                    <a:pt x="2238629" y="120523"/>
                  </a:lnTo>
                  <a:lnTo>
                    <a:pt x="2102612" y="149605"/>
                  </a:lnTo>
                  <a:lnTo>
                    <a:pt x="1964435" y="183133"/>
                  </a:lnTo>
                  <a:lnTo>
                    <a:pt x="1821942" y="216535"/>
                  </a:lnTo>
                  <a:lnTo>
                    <a:pt x="1564767" y="281304"/>
                  </a:lnTo>
                  <a:lnTo>
                    <a:pt x="1313815" y="339343"/>
                  </a:lnTo>
                  <a:lnTo>
                    <a:pt x="1073657" y="392938"/>
                  </a:lnTo>
                  <a:lnTo>
                    <a:pt x="841882" y="444245"/>
                  </a:lnTo>
                  <a:lnTo>
                    <a:pt x="620776" y="488823"/>
                  </a:lnTo>
                  <a:lnTo>
                    <a:pt x="406019" y="529081"/>
                  </a:lnTo>
                  <a:lnTo>
                    <a:pt x="199898" y="567054"/>
                  </a:lnTo>
                  <a:lnTo>
                    <a:pt x="0" y="600455"/>
                  </a:lnTo>
                  <a:lnTo>
                    <a:pt x="138175" y="620521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6"/>
                  </a:lnTo>
                  <a:lnTo>
                    <a:pt x="761110" y="689737"/>
                  </a:lnTo>
                  <a:lnTo>
                    <a:pt x="873759" y="698753"/>
                  </a:lnTo>
                  <a:lnTo>
                    <a:pt x="984376" y="705357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7"/>
                  </a:lnTo>
                  <a:lnTo>
                    <a:pt x="1760347" y="698753"/>
                  </a:lnTo>
                  <a:lnTo>
                    <a:pt x="1843151" y="692023"/>
                  </a:lnTo>
                  <a:lnTo>
                    <a:pt x="1926081" y="683132"/>
                  </a:lnTo>
                  <a:lnTo>
                    <a:pt x="2083434" y="660780"/>
                  </a:lnTo>
                  <a:lnTo>
                    <a:pt x="2232279" y="633983"/>
                  </a:lnTo>
                  <a:lnTo>
                    <a:pt x="2372614" y="602741"/>
                  </a:lnTo>
                  <a:lnTo>
                    <a:pt x="2440558" y="584835"/>
                  </a:lnTo>
                  <a:lnTo>
                    <a:pt x="2506472" y="567054"/>
                  </a:lnTo>
                  <a:lnTo>
                    <a:pt x="2634106" y="526795"/>
                  </a:lnTo>
                  <a:lnTo>
                    <a:pt x="2755265" y="482218"/>
                  </a:lnTo>
                  <a:lnTo>
                    <a:pt x="2872231" y="435355"/>
                  </a:lnTo>
                  <a:lnTo>
                    <a:pt x="2876423" y="433069"/>
                  </a:lnTo>
                  <a:lnTo>
                    <a:pt x="2876423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739" y="1696338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551" y="0"/>
                  </a:moveTo>
                  <a:lnTo>
                    <a:pt x="684530" y="0"/>
                  </a:lnTo>
                  <a:lnTo>
                    <a:pt x="527304" y="4445"/>
                  </a:lnTo>
                  <a:lnTo>
                    <a:pt x="380619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4"/>
                  </a:lnTo>
                  <a:lnTo>
                    <a:pt x="163703" y="73660"/>
                  </a:lnTo>
                  <a:lnTo>
                    <a:pt x="333756" y="96012"/>
                  </a:lnTo>
                  <a:lnTo>
                    <a:pt x="510286" y="124968"/>
                  </a:lnTo>
                  <a:lnTo>
                    <a:pt x="693038" y="156210"/>
                  </a:lnTo>
                  <a:lnTo>
                    <a:pt x="882269" y="194183"/>
                  </a:lnTo>
                  <a:lnTo>
                    <a:pt x="1077849" y="234314"/>
                  </a:lnTo>
                  <a:lnTo>
                    <a:pt x="1281938" y="279019"/>
                  </a:lnTo>
                  <a:lnTo>
                    <a:pt x="1490345" y="330326"/>
                  </a:lnTo>
                  <a:lnTo>
                    <a:pt x="1866646" y="421894"/>
                  </a:lnTo>
                  <a:lnTo>
                    <a:pt x="2223770" y="502158"/>
                  </a:lnTo>
                  <a:lnTo>
                    <a:pt x="2559685" y="575818"/>
                  </a:lnTo>
                  <a:lnTo>
                    <a:pt x="2723388" y="607060"/>
                  </a:lnTo>
                  <a:lnTo>
                    <a:pt x="2878582" y="638301"/>
                  </a:lnTo>
                  <a:lnTo>
                    <a:pt x="3031617" y="667385"/>
                  </a:lnTo>
                  <a:lnTo>
                    <a:pt x="3180461" y="691896"/>
                  </a:lnTo>
                  <a:lnTo>
                    <a:pt x="3324987" y="716534"/>
                  </a:lnTo>
                  <a:lnTo>
                    <a:pt x="3465322" y="738759"/>
                  </a:lnTo>
                  <a:lnTo>
                    <a:pt x="3601339" y="756665"/>
                  </a:lnTo>
                  <a:lnTo>
                    <a:pt x="3733165" y="774573"/>
                  </a:lnTo>
                  <a:lnTo>
                    <a:pt x="3860800" y="790194"/>
                  </a:lnTo>
                  <a:lnTo>
                    <a:pt x="3986149" y="805814"/>
                  </a:lnTo>
                  <a:lnTo>
                    <a:pt x="4107307" y="816863"/>
                  </a:lnTo>
                  <a:lnTo>
                    <a:pt x="4336923" y="834771"/>
                  </a:lnTo>
                  <a:lnTo>
                    <a:pt x="4447540" y="841501"/>
                  </a:lnTo>
                  <a:lnTo>
                    <a:pt x="4660138" y="850391"/>
                  </a:lnTo>
                  <a:lnTo>
                    <a:pt x="4857877" y="850391"/>
                  </a:lnTo>
                  <a:lnTo>
                    <a:pt x="5044948" y="845947"/>
                  </a:lnTo>
                  <a:lnTo>
                    <a:pt x="5134229" y="841501"/>
                  </a:lnTo>
                  <a:lnTo>
                    <a:pt x="5221351" y="834771"/>
                  </a:lnTo>
                  <a:lnTo>
                    <a:pt x="5306441" y="825881"/>
                  </a:lnTo>
                  <a:lnTo>
                    <a:pt x="5467985" y="807974"/>
                  </a:lnTo>
                  <a:lnTo>
                    <a:pt x="5544566" y="796798"/>
                  </a:lnTo>
                  <a:lnTo>
                    <a:pt x="5423281" y="781176"/>
                  </a:lnTo>
                  <a:lnTo>
                    <a:pt x="5297932" y="765556"/>
                  </a:lnTo>
                  <a:lnTo>
                    <a:pt x="5036439" y="727583"/>
                  </a:lnTo>
                  <a:lnTo>
                    <a:pt x="4760087" y="680720"/>
                  </a:lnTo>
                  <a:lnTo>
                    <a:pt x="4468749" y="629412"/>
                  </a:lnTo>
                  <a:lnTo>
                    <a:pt x="4160519" y="566927"/>
                  </a:lnTo>
                  <a:lnTo>
                    <a:pt x="3835273" y="497713"/>
                  </a:lnTo>
                  <a:lnTo>
                    <a:pt x="3493008" y="417322"/>
                  </a:lnTo>
                  <a:lnTo>
                    <a:pt x="3131566" y="330326"/>
                  </a:lnTo>
                  <a:lnTo>
                    <a:pt x="2989072" y="296799"/>
                  </a:lnTo>
                  <a:lnTo>
                    <a:pt x="2850896" y="263398"/>
                  </a:lnTo>
                  <a:lnTo>
                    <a:pt x="2583053" y="205359"/>
                  </a:lnTo>
                  <a:lnTo>
                    <a:pt x="2453386" y="180721"/>
                  </a:lnTo>
                  <a:lnTo>
                    <a:pt x="2327910" y="156210"/>
                  </a:lnTo>
                  <a:lnTo>
                    <a:pt x="2204593" y="133858"/>
                  </a:lnTo>
                  <a:lnTo>
                    <a:pt x="2083435" y="113791"/>
                  </a:lnTo>
                  <a:lnTo>
                    <a:pt x="1966595" y="96012"/>
                  </a:lnTo>
                  <a:lnTo>
                    <a:pt x="1849627" y="80390"/>
                  </a:lnTo>
                  <a:lnTo>
                    <a:pt x="1628521" y="51308"/>
                  </a:lnTo>
                  <a:lnTo>
                    <a:pt x="1418082" y="31241"/>
                  </a:lnTo>
                  <a:lnTo>
                    <a:pt x="1220343" y="15621"/>
                  </a:lnTo>
                  <a:lnTo>
                    <a:pt x="1031113" y="4445"/>
                  </a:lnTo>
                  <a:lnTo>
                    <a:pt x="852551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163" y="1695196"/>
              <a:ext cx="6089015" cy="788035"/>
            </a:xfrm>
            <a:custGeom>
              <a:avLst/>
              <a:gdLst/>
              <a:ahLst/>
              <a:cxnLst/>
              <a:rect l="l" t="t" r="r" b="b"/>
              <a:pathLst>
                <a:path w="6089015" h="788035">
                  <a:moveTo>
                    <a:pt x="0" y="91566"/>
                  </a:moveTo>
                  <a:lnTo>
                    <a:pt x="19176" y="86994"/>
                  </a:lnTo>
                  <a:lnTo>
                    <a:pt x="76581" y="75945"/>
                  </a:lnTo>
                  <a:lnTo>
                    <a:pt x="174370" y="60325"/>
                  </a:lnTo>
                  <a:lnTo>
                    <a:pt x="238125" y="51307"/>
                  </a:lnTo>
                  <a:lnTo>
                    <a:pt x="312547" y="42417"/>
                  </a:lnTo>
                  <a:lnTo>
                    <a:pt x="395478" y="35687"/>
                  </a:lnTo>
                  <a:lnTo>
                    <a:pt x="491109" y="29082"/>
                  </a:lnTo>
                  <a:lnTo>
                    <a:pt x="595249" y="22351"/>
                  </a:lnTo>
                  <a:lnTo>
                    <a:pt x="712215" y="17906"/>
                  </a:lnTo>
                  <a:lnTo>
                    <a:pt x="839724" y="15620"/>
                  </a:lnTo>
                  <a:lnTo>
                    <a:pt x="977900" y="13334"/>
                  </a:lnTo>
                  <a:lnTo>
                    <a:pt x="1126744" y="15620"/>
                  </a:lnTo>
                  <a:lnTo>
                    <a:pt x="1286256" y="20065"/>
                  </a:lnTo>
                  <a:lnTo>
                    <a:pt x="1458467" y="29082"/>
                  </a:lnTo>
                  <a:lnTo>
                    <a:pt x="1641221" y="40131"/>
                  </a:lnTo>
                  <a:lnTo>
                    <a:pt x="1834769" y="58038"/>
                  </a:lnTo>
                  <a:lnTo>
                    <a:pt x="2040889" y="78104"/>
                  </a:lnTo>
                  <a:lnTo>
                    <a:pt x="2259838" y="102615"/>
                  </a:lnTo>
                  <a:lnTo>
                    <a:pt x="2489454" y="131699"/>
                  </a:lnTo>
                  <a:lnTo>
                    <a:pt x="2731897" y="167386"/>
                  </a:lnTo>
                  <a:lnTo>
                    <a:pt x="2984881" y="207644"/>
                  </a:lnTo>
                  <a:lnTo>
                    <a:pt x="3250565" y="254507"/>
                  </a:lnTo>
                  <a:lnTo>
                    <a:pt x="3529076" y="310261"/>
                  </a:lnTo>
                  <a:lnTo>
                    <a:pt x="3820287" y="370586"/>
                  </a:lnTo>
                  <a:lnTo>
                    <a:pt x="4124325" y="437514"/>
                  </a:lnTo>
                  <a:lnTo>
                    <a:pt x="4441063" y="513333"/>
                  </a:lnTo>
                  <a:lnTo>
                    <a:pt x="4770628" y="596011"/>
                  </a:lnTo>
                  <a:lnTo>
                    <a:pt x="5112893" y="687451"/>
                  </a:lnTo>
                  <a:lnTo>
                    <a:pt x="5467985" y="787907"/>
                  </a:lnTo>
                </a:path>
                <a:path w="6089015" h="788035">
                  <a:moveTo>
                    <a:pt x="2780791" y="651763"/>
                  </a:moveTo>
                  <a:lnTo>
                    <a:pt x="2876423" y="624966"/>
                  </a:lnTo>
                  <a:lnTo>
                    <a:pt x="3137916" y="555751"/>
                  </a:lnTo>
                  <a:lnTo>
                    <a:pt x="3318637" y="508888"/>
                  </a:lnTo>
                  <a:lnTo>
                    <a:pt x="3526916" y="457580"/>
                  </a:lnTo>
                  <a:lnTo>
                    <a:pt x="3758691" y="401827"/>
                  </a:lnTo>
                  <a:lnTo>
                    <a:pt x="4007485" y="341502"/>
                  </a:lnTo>
                  <a:lnTo>
                    <a:pt x="4271010" y="283463"/>
                  </a:lnTo>
                  <a:lnTo>
                    <a:pt x="4541012" y="225425"/>
                  </a:lnTo>
                  <a:lnTo>
                    <a:pt x="4817364" y="171830"/>
                  </a:lnTo>
                  <a:lnTo>
                    <a:pt x="5091684" y="120523"/>
                  </a:lnTo>
                  <a:lnTo>
                    <a:pt x="5227701" y="98170"/>
                  </a:lnTo>
                  <a:lnTo>
                    <a:pt x="5359527" y="75945"/>
                  </a:lnTo>
                  <a:lnTo>
                    <a:pt x="5491353" y="58038"/>
                  </a:lnTo>
                  <a:lnTo>
                    <a:pt x="5618861" y="40131"/>
                  </a:lnTo>
                  <a:lnTo>
                    <a:pt x="5744337" y="26796"/>
                  </a:lnTo>
                  <a:lnTo>
                    <a:pt x="5863336" y="15620"/>
                  </a:lnTo>
                  <a:lnTo>
                    <a:pt x="5978144" y="6730"/>
                  </a:lnTo>
                  <a:lnTo>
                    <a:pt x="60887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137" y="1679575"/>
              <a:ext cx="8723630" cy="1330325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2975305"/>
            <a:ext cx="61702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2235" indent="-136017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Symbol"/>
              <a:buChar char=""/>
              <a:tabLst>
                <a:tab pos="1372235" algn="l"/>
                <a:tab pos="1372870" algn="l"/>
              </a:tabLst>
            </a:pPr>
            <a:r>
              <a:rPr sz="4800" b="1" spc="-150" dirty="0">
                <a:solidFill>
                  <a:srgbClr val="073D86"/>
                </a:solidFill>
                <a:latin typeface="Trebuchet MS"/>
                <a:cs typeface="Trebuchet MS"/>
              </a:rPr>
              <a:t>TEŞEKKÜR</a:t>
            </a:r>
            <a:r>
              <a:rPr sz="4800" b="1" spc="-440" dirty="0">
                <a:solidFill>
                  <a:srgbClr val="073D86"/>
                </a:solidFill>
                <a:latin typeface="Trebuchet MS"/>
                <a:cs typeface="Trebuchet MS"/>
              </a:rPr>
              <a:t> </a:t>
            </a:r>
            <a:r>
              <a:rPr sz="4800" b="1" spc="-120" dirty="0">
                <a:solidFill>
                  <a:srgbClr val="073D86"/>
                </a:solidFill>
                <a:latin typeface="Trebuchet MS"/>
                <a:cs typeface="Trebuchet MS"/>
              </a:rPr>
              <a:t>EDERİZ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2093</Words>
  <Application>Microsoft Office PowerPoint</Application>
  <PresentationFormat>Ekran Gösterisi (4:3)</PresentationFormat>
  <Paragraphs>330</Paragraphs>
  <Slides>95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95</vt:i4>
      </vt:variant>
    </vt:vector>
  </HeadingPairs>
  <TitlesOfParts>
    <vt:vector size="104" baseType="lpstr">
      <vt:lpstr>Arial</vt:lpstr>
      <vt:lpstr>Arial Black</vt:lpstr>
      <vt:lpstr>Calibri</vt:lpstr>
      <vt:lpstr>Symbol</vt:lpstr>
      <vt:lpstr>Times New Roman</vt:lpstr>
      <vt:lpstr>Trebuchet MS</vt:lpstr>
      <vt:lpstr>Verdana</vt:lpstr>
      <vt:lpstr>Wingdings</vt:lpstr>
      <vt:lpstr>Office Theme</vt:lpstr>
      <vt:lpstr>PAMUK TARIMI</vt:lpstr>
      <vt:lpstr>EKİM ZAMANI</vt:lpstr>
      <vt:lpstr>SIRTA EKİMDE TOPRAK HAZIRLIĞI</vt:lpstr>
      <vt:lpstr>SIRTA EKİMDE TOPRAK HAZIRLIĞI</vt:lpstr>
      <vt:lpstr>SIRT YAPIMINDA KULLANILAN ALETLER</vt:lpstr>
      <vt:lpstr>PowerPoint Sunusu</vt:lpstr>
      <vt:lpstr>PowerPoint Sunusu</vt:lpstr>
      <vt:lpstr>SIRTA EKİMİN FAYDALARI</vt:lpstr>
      <vt:lpstr>PATLATMA Dip Kazan Çekilmesi</vt:lpstr>
      <vt:lpstr>PATLATMANIN FAYDALARI</vt:lpstr>
      <vt:lpstr>EKİM DERİNLİĞİ</vt:lpstr>
      <vt:lpstr>PowerPoint Sunusu</vt:lpstr>
      <vt:lpstr>PowerPoint Sunusu</vt:lpstr>
      <vt:lpstr>GÜBRELEME</vt:lpstr>
      <vt:lpstr>Kullanılabilecek Gübreler ve Miktarları</vt:lpstr>
      <vt:lpstr>GÜBRELEMEDE DİKKAT EDİLECEK HUSUSLAR</vt:lpstr>
      <vt:lpstr>AZOT (N)</vt:lpstr>
      <vt:lpstr>AZOT NOKSANLIĞI BELİRTİLERİ</vt:lpstr>
      <vt:lpstr>AZOTUN FAZLA VERİLMESİNİN SAKINCALARI</vt:lpstr>
      <vt:lpstr>FOSFOR (P)</vt:lpstr>
      <vt:lpstr>FOSFOR NOKSANLIĞI BELİRTİLERİ</vt:lpstr>
      <vt:lpstr>POTASYUM (K)</vt:lpstr>
      <vt:lpstr>POTASYUM NOKSANLIĞI BELİRTİLERİ</vt:lpstr>
      <vt:lpstr>PowerPoint Sunusu</vt:lpstr>
      <vt:lpstr>N-P-K</vt:lpstr>
      <vt:lpstr>DİĞER ELEMENT EKSİKLİĞİ BELİRTİLERİ</vt:lpstr>
      <vt:lpstr>Çinko (Zn) Eksikliği</vt:lpstr>
      <vt:lpstr>Magnezyum (Mg) Eksikliği</vt:lpstr>
      <vt:lpstr>Mangan (Mn) Eksikliği</vt:lpstr>
      <vt:lpstr>SULAMA</vt:lpstr>
      <vt:lpstr>PAMUKTA UYGUN BİR SULAMA İÇİN</vt:lpstr>
      <vt:lpstr>DAMLA SULAMA SİSTEMİNİN AVANTAJLARI</vt:lpstr>
      <vt:lpstr>PAMUK HASTALIKLARI</vt:lpstr>
      <vt:lpstr>PowerPoint Sunusu</vt:lpstr>
      <vt:lpstr>PowerPoint Sunusu</vt:lpstr>
      <vt:lpstr>VERTICILLIUM SOLGUK HASTALIĞI Verticillium dahliae</vt:lpstr>
      <vt:lpstr>VERTİCİLLUM SOLGUNLUĞU İLE MÜCADELE  YÖNTEMLERİ</vt:lpstr>
      <vt:lpstr>Verticillium Solgunluğu Belirtileri</vt:lpstr>
      <vt:lpstr>PAMUK  ZARARLILARI</vt:lpstr>
      <vt:lpstr>BEYAZSİNEK Bemisia tabaci</vt:lpstr>
      <vt:lpstr>PowerPoint Sunusu</vt:lpstr>
      <vt:lpstr>ZARARI</vt:lpstr>
      <vt:lpstr>MÜCADELESİ</vt:lpstr>
      <vt:lpstr>PowerPoint Sunusu</vt:lpstr>
      <vt:lpstr>ZARARI</vt:lpstr>
      <vt:lpstr>ZARARI</vt:lpstr>
      <vt:lpstr>PowerPoint Sunusu</vt:lpstr>
      <vt:lpstr>KIRMIZI ÖRÜMCEK</vt:lpstr>
      <vt:lpstr>ZARARI</vt:lpstr>
      <vt:lpstr>PowerPoint Sunusu</vt:lpstr>
      <vt:lpstr>MÜCADELESİ</vt:lpstr>
      <vt:lpstr>PAMUK YAPRAKPİRESİ</vt:lpstr>
      <vt:lpstr>ZARARI</vt:lpstr>
      <vt:lpstr>MÜCADELESİ</vt:lpstr>
      <vt:lpstr>YEŞİLKURT</vt:lpstr>
      <vt:lpstr>Yumurtalarını özellikle pamuk bitkisinin üst tarafına, körpe,sürgün,  tarak, çiçek ve kozalar üstüne bırakır.</vt:lpstr>
      <vt:lpstr>PowerPoint Sunusu</vt:lpstr>
      <vt:lpstr>PowerPoint Sunusu</vt:lpstr>
      <vt:lpstr>Yumurtadan çıkan larvalar genellikle pamuk bitkisinde tepeden aşağıya  doğru ilerleyerek tarak, çiçek ve kozalara zarar verirler. Çiçeklere zarar  veren larvalar koza oluşumunu azaltırlar. Zarar gören kozalar açamaz ve  dökülürler.</vt:lpstr>
      <vt:lpstr>PowerPoint Sunusu</vt:lpstr>
      <vt:lpstr>PowerPoint Sunusu</vt:lpstr>
      <vt:lpstr>PAMUK YAPRAKKURDU (PRODENYA) Spodoptera littoralis</vt:lpstr>
      <vt:lpstr>Yumurtalarını 200-300 adetlik paketler halinde genç yaprakların alt  bölümlerine bırakırlar.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THRIPS</vt:lpstr>
      <vt:lpstr>PowerPoint Sunusu</vt:lpstr>
      <vt:lpstr>PowerPoint Sunusu</vt:lpstr>
      <vt:lpstr>MÜCADELESİ</vt:lpstr>
      <vt:lpstr>PEMBEKURT</vt:lpstr>
      <vt:lpstr>PowerPoint Sunusu</vt:lpstr>
      <vt:lpstr>Kozada içine girerek lifleri keser ve çiğitleri yer.</vt:lpstr>
      <vt:lpstr>Kozada içine girerek lifleri keser ve çiğitleri yer.</vt:lpstr>
      <vt:lpstr>Zarar gören koza kör koza adını alır ve açmaz.</vt:lpstr>
      <vt:lpstr>PowerPoint Sunusu</vt:lpstr>
      <vt:lpstr>İKİZ ÇİĞİT ZARARI</vt:lpstr>
      <vt:lpstr>MÜCADELESİ</vt:lpstr>
      <vt:lpstr>DELİNTASYON NEDİR?</vt:lpstr>
      <vt:lpstr>ASİTLE DELİNTE EDİLMİŞ TOHUM  KULLANMANIN AVANTAJLARI</vt:lpstr>
      <vt:lpstr>ASİTLE DELİNTE EDİLMİŞ TOHUM  KULLANMANIN AVANTAJLARI Delinte tohumun ekiminde, daha az tohum ve az işçi kullanılır.  Delinte tohum ekim öncesi ıslatılmaz mibzer kovalarına konularak</vt:lpstr>
      <vt:lpstr>PAMUKTA YABANCI OT</vt:lpstr>
      <vt:lpstr>PowerPoint Sunusu</vt:lpstr>
      <vt:lpstr>Özellikle topalağın sorun olduğu tarlalarda kullanılacak ilaçlar  ekimden önce toprağın 5-7.5 cm derinliğine karıştırılır. Bu uygulamada tarlanın iyi hazırlanmış ve tavında olması gerekir.</vt:lpstr>
      <vt:lpstr>Sirken, tarla sarmaşığı, domuz pıtrağı, semiz otu, darıcan gibi otlara  karşı piyasada çeşitli ticari isimlerle satılmakta olan Trifluralin  kullanılır.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</dc:creator>
  <cp:lastModifiedBy>Ayla YENİKALE</cp:lastModifiedBy>
  <cp:revision>2</cp:revision>
  <dcterms:created xsi:type="dcterms:W3CDTF">2023-10-31T13:59:39Z</dcterms:created>
  <dcterms:modified xsi:type="dcterms:W3CDTF">2023-10-31T14:05:42Z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2023-10-31T00:00:00Z</vt:filetime>
  </property>
</Properties>
</file>